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2" r:id="rId3"/>
    <p:sldId id="284" r:id="rId4"/>
    <p:sldId id="302" r:id="rId5"/>
    <p:sldId id="303" r:id="rId6"/>
    <p:sldId id="305" r:id="rId7"/>
    <p:sldId id="306" r:id="rId8"/>
    <p:sldId id="310" r:id="rId9"/>
    <p:sldId id="311" r:id="rId10"/>
    <p:sldId id="314" r:id="rId11"/>
    <p:sldId id="312" r:id="rId12"/>
    <p:sldId id="313" r:id="rId13"/>
    <p:sldId id="315" r:id="rId14"/>
    <p:sldId id="316" r:id="rId15"/>
    <p:sldId id="318" r:id="rId16"/>
    <p:sldId id="319" r:id="rId17"/>
    <p:sldId id="320" r:id="rId18"/>
    <p:sldId id="321" r:id="rId19"/>
    <p:sldId id="322" r:id="rId20"/>
    <p:sldId id="304" r:id="rId21"/>
    <p:sldId id="301" r:id="rId22"/>
    <p:sldId id="323" r:id="rId23"/>
    <p:sldId id="285" r:id="rId24"/>
    <p:sldId id="283" r:id="rId25"/>
    <p:sldId id="286" r:id="rId26"/>
    <p:sldId id="300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o.gov.ua/" TargetMode="External"/><Relationship Id="rId2" Type="http://schemas.openxmlformats.org/officeDocument/2006/relationships/hyperlink" Target="file:///C:\news\88082-zakladi-doshkilnoi-osviti-mayut-dotrimuvatisya-movnogo-zakonodavst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6513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640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Професійна спільнота вчителів-логопедів ЗДО ВМТГ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797151"/>
            <a:ext cx="1500187" cy="1725613"/>
          </a:xfrm>
          <a:prstGeom prst="ellipse">
            <a:avLst/>
          </a:prstGeom>
          <a:ln w="57150">
            <a:solidFill>
              <a:srgbClr val="7030A0"/>
            </a:solidFill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" y="995537"/>
            <a:ext cx="8928992" cy="58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9350" y="113562"/>
            <a:ext cx="1894942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00CC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2000" b="1"/>
              <a:t>11 лютого </a:t>
            </a:r>
            <a:r>
              <a:rPr lang="uk-UA" sz="2000" b="1" dirty="0"/>
              <a:t>2025</a:t>
            </a:r>
          </a:p>
          <a:p>
            <a:pPr algn="ctr"/>
            <a:r>
              <a:rPr lang="uk-UA" sz="2000" b="1" dirty="0"/>
              <a:t>12.0</a:t>
            </a:r>
            <a:r>
              <a:rPr lang="uk-UA" dirty="0"/>
              <a:t>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1069866"/>
            <a:ext cx="4478534" cy="830997"/>
          </a:xfrm>
          <a:prstGeom prst="rect">
            <a:avLst/>
          </a:prstGeom>
          <a:noFill/>
          <a:ln w="57150">
            <a:solidFill>
              <a:srgbClr val="0000CC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0099"/>
                </a:solidFill>
              </a:rPr>
              <a:t>Професійна спільнота </a:t>
            </a:r>
          </a:p>
          <a:p>
            <a:r>
              <a:rPr lang="uk-UA" sz="2400" b="1" dirty="0">
                <a:solidFill>
                  <a:srgbClr val="000099"/>
                </a:solidFill>
              </a:rPr>
              <a:t>вчителів-логопедів ЗДО ВМТГ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043565"/>
            <a:ext cx="8654998" cy="14465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0000CC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Педагогічна вітальня в рамках</a:t>
            </a:r>
          </a:p>
          <a:p>
            <a:pPr algn="ctr"/>
            <a:r>
              <a:rPr lang="uk-UA" sz="2000" b="1" i="1" dirty="0"/>
              <a:t> зимових педагогічних студій</a:t>
            </a:r>
          </a:p>
          <a:p>
            <a:pPr algn="ctr"/>
            <a:r>
              <a:rPr lang="uk-UA" sz="2400" b="1" dirty="0"/>
              <a:t>«Імплементація нових положень Закону України «Про дошкільну освіту»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1842" y="4746499"/>
            <a:ext cx="15001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805264"/>
            <a:ext cx="657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>
                <a:solidFill>
                  <a:srgbClr val="000099"/>
                </a:solidFill>
              </a:rPr>
              <a:t>Спікер – консультант КУ «ЦПРПП ВМР» Лариса Бондарчук</a:t>
            </a:r>
            <a:endParaRPr lang="ru-RU" b="1" i="1" dirty="0">
              <a:solidFill>
                <a:srgbClr val="000099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F39033-9D00-4DA4-8A6C-D4C29BDC4E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94" y="1967214"/>
            <a:ext cx="1572246" cy="908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EF22A3-58D1-46E8-ABE1-3D38BA2CA5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5" y="3676639"/>
            <a:ext cx="1157299" cy="7557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38DCC9-F762-4BBE-8814-53EBC26521F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862464"/>
            <a:ext cx="1432224" cy="8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851" y="1556792"/>
            <a:ext cx="8546461" cy="21957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правових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підстав</a:t>
            </a:r>
            <a:r>
              <a:rPr lang="ru-RU" sz="2400" b="1" i="1" dirty="0">
                <a:solidFill>
                  <a:srgbClr val="0000CC"/>
                </a:solidFill>
              </a:rPr>
              <a:t> для </a:t>
            </a:r>
            <a:r>
              <a:rPr lang="ru-RU" sz="2400" b="1" i="1" dirty="0" err="1">
                <a:solidFill>
                  <a:srgbClr val="0000CC"/>
                </a:solidFill>
              </a:rPr>
              <a:t>підвезення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працівників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до </a:t>
            </a:r>
            <a:r>
              <a:rPr lang="ru-RU" sz="2400" b="1" i="1" dirty="0" err="1">
                <a:solidFill>
                  <a:srgbClr val="0000CC"/>
                </a:solidFill>
              </a:rPr>
              <a:t>місця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здобуття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дітьми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7436" y="3645024"/>
            <a:ext cx="5796136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запровадження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різних</a:t>
            </a:r>
            <a:r>
              <a:rPr lang="ru-RU" sz="2400" b="1" i="1" dirty="0">
                <a:solidFill>
                  <a:srgbClr val="0000CC"/>
                </a:solidFill>
              </a:rPr>
              <a:t> форм </a:t>
            </a:r>
            <a:r>
              <a:rPr lang="ru-RU" sz="2400" b="1" i="1" dirty="0" err="1">
                <a:solidFill>
                  <a:srgbClr val="0000CC"/>
                </a:solidFill>
              </a:rPr>
              <a:t>здобуття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(про </a:t>
            </a:r>
            <a:r>
              <a:rPr lang="ru-RU" sz="2400" b="1" i="1" dirty="0" err="1">
                <a:solidFill>
                  <a:srgbClr val="0000CC"/>
                </a:solidFill>
              </a:rPr>
              <a:t>це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йдеться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статті</a:t>
            </a:r>
            <a:r>
              <a:rPr lang="ru-RU" sz="2400" b="1" i="1" dirty="0">
                <a:solidFill>
                  <a:srgbClr val="0000CC"/>
                </a:solidFill>
              </a:rPr>
              <a:t> 12 закону)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E5136-0736-4282-9F10-9C8F13EDF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957" y="1646882"/>
            <a:ext cx="1728192" cy="17666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20AB76-7C78-4891-81AB-5EBC584C0C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71512"/>
            <a:ext cx="2878841" cy="26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9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8424936" cy="50783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урізноманітнення</a:t>
            </a:r>
            <a:r>
              <a:rPr lang="ru-RU" sz="2400" b="1" i="1" dirty="0">
                <a:solidFill>
                  <a:srgbClr val="0000CC"/>
                </a:solidFill>
              </a:rPr>
              <a:t> та </a:t>
            </a:r>
            <a:r>
              <a:rPr lang="ru-RU" sz="2400" b="1" i="1" dirty="0" err="1">
                <a:solidFill>
                  <a:srgbClr val="0000CC"/>
                </a:solidFill>
              </a:rPr>
              <a:t>узаконення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різних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суб'єктів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освітньої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діяльності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сфері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endParaRPr lang="ru-RU" sz="2400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 (</a:t>
            </a:r>
            <a:r>
              <a:rPr lang="ru-RU" sz="2400" b="1" i="1" dirty="0" err="1">
                <a:solidFill>
                  <a:srgbClr val="0000CC"/>
                </a:solidFill>
              </a:rPr>
              <a:t>державні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  <a:r>
              <a:rPr lang="ru-RU" sz="2400" b="1" i="1" dirty="0" err="1">
                <a:solidFill>
                  <a:srgbClr val="0000CC"/>
                </a:solidFill>
              </a:rPr>
              <a:t>комунальні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rgbClr val="0000CC"/>
                </a:solidFill>
              </a:rPr>
              <a:t>приватні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заклади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rgbClr val="0000CC"/>
                </a:solidFill>
              </a:rPr>
              <a:t>фізичні</a:t>
            </a:r>
            <a:r>
              <a:rPr lang="ru-RU" sz="2400" b="1" i="1" dirty="0">
                <a:solidFill>
                  <a:srgbClr val="0000CC"/>
                </a:solidFill>
              </a:rPr>
              <a:t> особи-</a:t>
            </a:r>
            <a:r>
              <a:rPr lang="ru-RU" sz="2400" b="1" i="1" dirty="0" err="1">
                <a:solidFill>
                  <a:srgbClr val="0000CC"/>
                </a:solidFill>
              </a:rPr>
              <a:t>підприємці</a:t>
            </a:r>
            <a:r>
              <a:rPr lang="ru-RU" sz="2400" b="1" i="1" dirty="0">
                <a:solidFill>
                  <a:srgbClr val="0000CC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 err="1">
                <a:solidFill>
                  <a:srgbClr val="0000CC"/>
                </a:solidFill>
              </a:rPr>
              <a:t>дошкільні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підрозділи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складі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різних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юридичних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осіб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публічного</a:t>
            </a:r>
            <a:r>
              <a:rPr lang="ru-RU" sz="2400" b="1" i="1" dirty="0">
                <a:solidFill>
                  <a:srgbClr val="0000CC"/>
                </a:solidFill>
              </a:rPr>
              <a:t> і приватного права)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(</a:t>
            </a:r>
            <a:r>
              <a:rPr lang="ru-RU" sz="2400" b="1" i="1" dirty="0" err="1">
                <a:solidFill>
                  <a:srgbClr val="0000CC"/>
                </a:solidFill>
              </a:rPr>
              <a:t>стаття</a:t>
            </a:r>
            <a:r>
              <a:rPr lang="ru-RU" sz="2400" b="1" i="1" dirty="0">
                <a:solidFill>
                  <a:srgbClr val="0000CC"/>
                </a:solidFill>
              </a:rPr>
              <a:t> 29)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59027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757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4649" y="1368754"/>
            <a:ext cx="8352928" cy="50119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dirty="0" err="1">
                <a:solidFill>
                  <a:srgbClr val="0000CC"/>
                </a:solidFill>
              </a:rPr>
              <a:t>урізноманітнення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типів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організації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освітньої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діяльності</a:t>
            </a:r>
            <a:endParaRPr lang="ru-RU" sz="2400" b="1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00CC"/>
                </a:solidFill>
              </a:rPr>
              <a:t>ясла</a:t>
            </a:r>
            <a:r>
              <a:rPr lang="ru-RU" sz="2400" b="1" dirty="0">
                <a:solidFill>
                  <a:srgbClr val="0000CC"/>
                </a:solidFill>
              </a:rPr>
              <a:t>, дитячий садок,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00CC"/>
                </a:solidFill>
              </a:rPr>
              <a:t>спеціальний</a:t>
            </a:r>
            <a:r>
              <a:rPr lang="ru-RU" sz="2400" b="1" dirty="0">
                <a:solidFill>
                  <a:srgbClr val="0000CC"/>
                </a:solidFill>
              </a:rPr>
              <a:t> дитячий садок, 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rgbClr val="0000CC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00CC"/>
                </a:solidFill>
              </a:rPr>
              <a:t>мобільний</a:t>
            </a:r>
            <a:r>
              <a:rPr lang="ru-RU" sz="2400" b="1" dirty="0">
                <a:solidFill>
                  <a:srgbClr val="0000CC"/>
                </a:solidFill>
              </a:rPr>
              <a:t> дитячий садок, </a:t>
            </a:r>
            <a:r>
              <a:rPr lang="ru-RU" sz="2400" b="1" dirty="0" err="1">
                <a:solidFill>
                  <a:srgbClr val="0000CC"/>
                </a:solidFill>
              </a:rPr>
              <a:t>сімейний</a:t>
            </a:r>
            <a:r>
              <a:rPr lang="ru-RU" sz="2400" b="1" dirty="0">
                <a:solidFill>
                  <a:srgbClr val="0000CC"/>
                </a:solidFill>
              </a:rPr>
              <a:t> (</a:t>
            </a:r>
            <a:r>
              <a:rPr lang="ru-RU" sz="2400" b="1" dirty="0" err="1">
                <a:solidFill>
                  <a:srgbClr val="0000CC"/>
                </a:solidFill>
              </a:rPr>
              <a:t>родинний</a:t>
            </a:r>
            <a:r>
              <a:rPr lang="ru-RU" sz="2400" b="1" dirty="0">
                <a:solidFill>
                  <a:srgbClr val="0000CC"/>
                </a:solidFill>
              </a:rPr>
              <a:t>) садок,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00CC"/>
                </a:solidFill>
              </a:rPr>
              <a:t>міні</a:t>
            </a:r>
            <a:r>
              <a:rPr lang="ru-RU" sz="2400" b="1" dirty="0">
                <a:solidFill>
                  <a:srgbClr val="0000CC"/>
                </a:solidFill>
              </a:rPr>
              <a:t>-садок,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CC"/>
                </a:solidFill>
              </a:rPr>
              <a:t>центр </a:t>
            </a:r>
            <a:r>
              <a:rPr lang="ru-RU" sz="2400" b="1" dirty="0" err="1">
                <a:solidFill>
                  <a:srgbClr val="0000CC"/>
                </a:solidFill>
              </a:rPr>
              <a:t>педагогічного</a:t>
            </a:r>
            <a:r>
              <a:rPr lang="ru-RU" sz="2400" b="1" dirty="0">
                <a:solidFill>
                  <a:srgbClr val="0000CC"/>
                </a:solidFill>
              </a:rPr>
              <a:t> партнерства,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CC"/>
                </a:solidFill>
              </a:rPr>
              <a:t>центр </a:t>
            </a:r>
            <a:r>
              <a:rPr lang="ru-RU" sz="2400" b="1" dirty="0" err="1">
                <a:solidFill>
                  <a:srgbClr val="0000CC"/>
                </a:solidFill>
              </a:rPr>
              <a:t>розвитку</a:t>
            </a:r>
            <a:r>
              <a:rPr lang="ru-RU" sz="2400" b="1" dirty="0">
                <a:solidFill>
                  <a:srgbClr val="0000CC"/>
                </a:solidFill>
              </a:rPr>
              <a:t> </a:t>
            </a:r>
            <a:r>
              <a:rPr lang="ru-RU" sz="2400" b="1" dirty="0" err="1">
                <a:solidFill>
                  <a:srgbClr val="0000CC"/>
                </a:solidFill>
              </a:rPr>
              <a:t>дитини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A871B9-4503-46A2-BAAD-1E0EC3898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184" y="1853378"/>
            <a:ext cx="3989007" cy="2448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670B4A-AE72-464D-8463-49D31D2507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905" y="4817162"/>
            <a:ext cx="3096344" cy="19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1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628800"/>
            <a:ext cx="8568952" cy="23083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уможливлення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поєднання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цих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типів</a:t>
            </a:r>
            <a:r>
              <a:rPr lang="ru-RU" sz="2400" b="1" i="1" dirty="0">
                <a:solidFill>
                  <a:srgbClr val="0000CC"/>
                </a:solidFill>
              </a:rPr>
              <a:t> в одному </a:t>
            </a:r>
            <a:r>
              <a:rPr lang="ru-RU" sz="2400" b="1" i="1" dirty="0" err="1">
                <a:solidFill>
                  <a:srgbClr val="0000CC"/>
                </a:solidFill>
              </a:rPr>
              <a:t>закладі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(</a:t>
            </a:r>
            <a:r>
              <a:rPr lang="ru-RU" sz="2400" b="1" i="1" dirty="0" err="1">
                <a:solidFill>
                  <a:srgbClr val="0000CC"/>
                </a:solidFill>
              </a:rPr>
              <a:t>стаття</a:t>
            </a:r>
            <a:r>
              <a:rPr lang="ru-RU" sz="2400" b="1" i="1" dirty="0">
                <a:solidFill>
                  <a:srgbClr val="0000CC"/>
                </a:solidFill>
              </a:rPr>
              <a:t> 35)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178800"/>
            <a:ext cx="5472608" cy="2241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унормування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питань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щодо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створення</a:t>
            </a:r>
            <a:r>
              <a:rPr lang="ru-RU" sz="2400" b="1" i="1" dirty="0">
                <a:solidFill>
                  <a:srgbClr val="0000CC"/>
                </a:solidFill>
              </a:rPr>
              <a:t> та </a:t>
            </a:r>
            <a:r>
              <a:rPr lang="ru-RU" sz="2400" b="1" i="1" dirty="0" err="1">
                <a:solidFill>
                  <a:srgbClr val="0000CC"/>
                </a:solidFill>
              </a:rPr>
              <a:t>забезпечення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функціонування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інклюзивного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чи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спеціального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освітнього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середовища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6BE8C-FE32-4F9D-B38E-83D23BE81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940" y="3789040"/>
            <a:ext cx="3073524" cy="21276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BF8B6-DF59-44EC-A0C5-DDAA948204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353539"/>
            <a:ext cx="2829272" cy="18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8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5688632" cy="51744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00CC"/>
                </a:solidFill>
              </a:rPr>
              <a:t>Документ </a:t>
            </a:r>
            <a:r>
              <a:rPr lang="ru-RU" sz="3200" b="1" dirty="0" err="1">
                <a:solidFill>
                  <a:srgbClr val="0000CC"/>
                </a:solidFill>
              </a:rPr>
              <a:t>пропонує</a:t>
            </a:r>
            <a:r>
              <a:rPr lang="ru-RU" sz="3200" b="1" dirty="0">
                <a:solidFill>
                  <a:srgbClr val="0000CC"/>
                </a:solidFill>
              </a:rPr>
              <a:t>  </a:t>
            </a:r>
            <a:r>
              <a:rPr lang="ru-RU" sz="3200" b="1" dirty="0" err="1">
                <a:solidFill>
                  <a:srgbClr val="0000CC"/>
                </a:solidFill>
              </a:rPr>
              <a:t>запровадження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системи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заходів</a:t>
            </a:r>
            <a:r>
              <a:rPr lang="ru-RU" sz="3200" b="1" dirty="0">
                <a:solidFill>
                  <a:srgbClr val="0000CC"/>
                </a:solidFill>
              </a:rPr>
              <a:t>, </a:t>
            </a:r>
            <a:r>
              <a:rPr lang="ru-RU" sz="3200" b="1" dirty="0" err="1">
                <a:solidFill>
                  <a:srgbClr val="0000CC"/>
                </a:solidFill>
              </a:rPr>
              <a:t>спрямованих</a:t>
            </a:r>
            <a:r>
              <a:rPr lang="ru-RU" sz="3200" b="1" dirty="0">
                <a:solidFill>
                  <a:srgbClr val="0000CC"/>
                </a:solidFill>
              </a:rPr>
              <a:t> на </a:t>
            </a:r>
            <a:r>
              <a:rPr lang="ru-RU" sz="3200" b="1" dirty="0" err="1">
                <a:solidFill>
                  <a:srgbClr val="0000CC"/>
                </a:solidFill>
              </a:rPr>
              <a:t>забезпечення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конституційної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гарантії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щодо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безоплатності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дошкільної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освіти</a:t>
            </a:r>
            <a:r>
              <a:rPr lang="ru-RU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6CEC8C-CFA4-429D-BF5B-9CB6DA0752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424" y="1337866"/>
            <a:ext cx="3624064" cy="27180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A942F0-BC8D-4251-9659-E317C547F9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00506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1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84784"/>
            <a:ext cx="6678488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b="1" dirty="0" err="1">
                <a:solidFill>
                  <a:srgbClr val="0000CC"/>
                </a:solidFill>
              </a:rPr>
              <a:t>визначення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вперше</a:t>
            </a:r>
            <a:r>
              <a:rPr lang="ru-RU" sz="2800" b="1" dirty="0">
                <a:solidFill>
                  <a:srgbClr val="0000CC"/>
                </a:solidFill>
              </a:rPr>
              <a:t> на </a:t>
            </a:r>
            <a:r>
              <a:rPr lang="ru-RU" sz="2800" b="1" dirty="0" err="1">
                <a:solidFill>
                  <a:srgbClr val="0000CC"/>
                </a:solidFill>
              </a:rPr>
              <a:t>рівні</a:t>
            </a:r>
            <a:r>
              <a:rPr lang="ru-RU" sz="2800" b="1" dirty="0">
                <a:solidFill>
                  <a:srgbClr val="0000CC"/>
                </a:solidFill>
              </a:rPr>
              <a:t> закону "</a:t>
            </a:r>
            <a:r>
              <a:rPr lang="ru-RU" sz="2800" b="1" dirty="0" err="1">
                <a:solidFill>
                  <a:srgbClr val="0000CC"/>
                </a:solidFill>
              </a:rPr>
              <a:t>обсягу</a:t>
            </a:r>
            <a:r>
              <a:rPr lang="ru-RU" sz="2800" b="1" dirty="0">
                <a:solidFill>
                  <a:srgbClr val="0000CC"/>
                </a:solidFill>
              </a:rPr>
              <a:t>" </a:t>
            </a:r>
            <a:r>
              <a:rPr lang="ru-RU" sz="2800" b="1" dirty="0" err="1">
                <a:solidFill>
                  <a:srgbClr val="0000CC"/>
                </a:solidFill>
              </a:rPr>
              <a:t>безоплатної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освіти</a:t>
            </a:r>
            <a:r>
              <a:rPr lang="ru-RU" sz="2800" b="1" dirty="0">
                <a:solidFill>
                  <a:srgbClr val="0000CC"/>
                </a:solidFill>
              </a:rPr>
              <a:t> у державному, </a:t>
            </a:r>
            <a:r>
              <a:rPr lang="ru-RU" sz="2800" b="1" dirty="0" err="1">
                <a:solidFill>
                  <a:srgbClr val="0000CC"/>
                </a:solidFill>
              </a:rPr>
              <a:t>комунальному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закладі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освіти</a:t>
            </a:r>
            <a:r>
              <a:rPr lang="ru-RU" sz="2800" b="1" dirty="0">
                <a:solidFill>
                  <a:srgbClr val="0000CC"/>
                </a:solidFill>
              </a:rPr>
              <a:t> - до 11 годин на день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</a:rPr>
              <a:t>(</a:t>
            </a:r>
            <a:r>
              <a:rPr lang="ru-RU" sz="2800" b="1" dirty="0" err="1">
                <a:solidFill>
                  <a:srgbClr val="0000CC"/>
                </a:solidFill>
              </a:rPr>
              <a:t>частина</a:t>
            </a:r>
            <a:r>
              <a:rPr lang="ru-RU" sz="2800" b="1" dirty="0">
                <a:solidFill>
                  <a:srgbClr val="0000CC"/>
                </a:solidFill>
              </a:rPr>
              <a:t> 3 </a:t>
            </a:r>
            <a:r>
              <a:rPr lang="ru-RU" sz="2800" b="1" dirty="0" err="1">
                <a:solidFill>
                  <a:srgbClr val="0000CC"/>
                </a:solidFill>
              </a:rPr>
              <a:t>статті</a:t>
            </a:r>
            <a:r>
              <a:rPr lang="ru-RU" sz="2800" b="1" dirty="0">
                <a:solidFill>
                  <a:srgbClr val="0000CC"/>
                </a:solidFill>
              </a:rPr>
              <a:t> 10)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B916F-0E43-4656-B95A-40BA217B3E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04" y="4693482"/>
            <a:ext cx="2736304" cy="1817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ED79B3-6F33-48A5-A98D-18BF7E1A6C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204864"/>
            <a:ext cx="244827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9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56792"/>
            <a:ext cx="8064896" cy="40318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3200" b="1" dirty="0">
                <a:solidFill>
                  <a:srgbClr val="0000CC"/>
                </a:solidFill>
              </a:rPr>
              <a:t>документ </a:t>
            </a:r>
            <a:r>
              <a:rPr lang="ru-RU" sz="3200" b="1" dirty="0" err="1">
                <a:solidFill>
                  <a:srgbClr val="0000CC"/>
                </a:solidFill>
              </a:rPr>
              <a:t>пропонує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оптимізувати</a:t>
            </a:r>
            <a:r>
              <a:rPr lang="ru-RU" sz="3200" b="1" dirty="0">
                <a:solidFill>
                  <a:srgbClr val="0000CC"/>
                </a:solidFill>
              </a:rPr>
              <a:t> роботу й </a:t>
            </a:r>
            <a:r>
              <a:rPr lang="ru-RU" sz="3200" b="1" dirty="0" err="1">
                <a:solidFill>
                  <a:srgbClr val="0000CC"/>
                </a:solidFill>
              </a:rPr>
              <a:t>відпочинок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педагогічних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працівників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закладів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дошкільної</a:t>
            </a:r>
            <a:r>
              <a:rPr lang="ru-RU" sz="3200" b="1" dirty="0">
                <a:solidFill>
                  <a:srgbClr val="0000CC"/>
                </a:solidFill>
              </a:rPr>
              <a:t> </a:t>
            </a:r>
            <a:r>
              <a:rPr lang="ru-RU" sz="3200" b="1" dirty="0" err="1">
                <a:solidFill>
                  <a:srgbClr val="0000CC"/>
                </a:solidFill>
              </a:rPr>
              <a:t>освіти</a:t>
            </a:r>
            <a:r>
              <a:rPr lang="ru-RU" sz="3200" b="1" dirty="0">
                <a:solidFill>
                  <a:srgbClr val="0000CC"/>
                </a:solidFill>
              </a:rPr>
              <a:t>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E622FD-7C34-4FC1-8D3C-0BA956D28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4451908"/>
            <a:ext cx="3206130" cy="213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8566" y="1521664"/>
            <a:ext cx="5544616" cy="4524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встановити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чітке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визначення</a:t>
            </a:r>
            <a:r>
              <a:rPr lang="ru-RU" sz="2400" b="1" i="1" dirty="0">
                <a:solidFill>
                  <a:srgbClr val="0000CC"/>
                </a:solidFill>
              </a:rPr>
              <a:t> на </a:t>
            </a:r>
            <a:r>
              <a:rPr lang="ru-RU" sz="2400" b="1" i="1" dirty="0" err="1">
                <a:solidFill>
                  <a:srgbClr val="0000CC"/>
                </a:solidFill>
              </a:rPr>
              <a:t>рівні</a:t>
            </a:r>
            <a:r>
              <a:rPr lang="ru-RU" sz="2400" b="1" i="1" dirty="0">
                <a:solidFill>
                  <a:srgbClr val="0000CC"/>
                </a:solidFill>
              </a:rPr>
              <a:t> закону </a:t>
            </a:r>
            <a:r>
              <a:rPr lang="ru-RU" sz="2400" b="1" i="1" dirty="0" err="1">
                <a:solidFill>
                  <a:srgbClr val="0000CC"/>
                </a:solidFill>
              </a:rPr>
              <a:t>скороченої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тривалості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їхнього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робочого</a:t>
            </a:r>
            <a:r>
              <a:rPr lang="ru-RU" sz="2400" b="1" i="1" dirty="0">
                <a:solidFill>
                  <a:srgbClr val="0000CC"/>
                </a:solidFill>
              </a:rPr>
              <a:t> часу, </a:t>
            </a:r>
            <a:r>
              <a:rPr lang="ru-RU" sz="2400" b="1" i="1" dirty="0" err="1">
                <a:solidFill>
                  <a:srgbClr val="0000CC"/>
                </a:solidFill>
              </a:rPr>
              <a:t>зменшення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навантаження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вихователів</a:t>
            </a:r>
            <a:r>
              <a:rPr lang="ru-RU" sz="2400" b="1" i="1" dirty="0">
                <a:solidFill>
                  <a:srgbClr val="0000CC"/>
                </a:solidFill>
              </a:rPr>
              <a:t> і </a:t>
            </a:r>
            <a:r>
              <a:rPr lang="ru-RU" sz="2400" b="1" i="1" dirty="0" err="1">
                <a:solidFill>
                  <a:srgbClr val="0000CC"/>
                </a:solidFill>
              </a:rPr>
              <a:t>чітке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розмежування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термінів</a:t>
            </a:r>
            <a:r>
              <a:rPr lang="ru-RU" sz="2400" b="1" i="1" dirty="0">
                <a:solidFill>
                  <a:srgbClr val="0000CC"/>
                </a:solidFill>
              </a:rPr>
              <a:t> "</a:t>
            </a:r>
            <a:r>
              <a:rPr lang="ru-RU" sz="2400" b="1" i="1" dirty="0" err="1">
                <a:solidFill>
                  <a:srgbClr val="0000CC"/>
                </a:solidFill>
              </a:rPr>
              <a:t>робочий</a:t>
            </a:r>
            <a:r>
              <a:rPr lang="ru-RU" sz="2400" b="1" i="1" dirty="0">
                <a:solidFill>
                  <a:srgbClr val="0000CC"/>
                </a:solidFill>
              </a:rPr>
              <a:t> час" і "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навантаження</a:t>
            </a:r>
            <a:r>
              <a:rPr lang="ru-RU" sz="2400" b="1" i="1" dirty="0">
                <a:solidFill>
                  <a:srgbClr val="0000CC"/>
                </a:solidFill>
              </a:rPr>
              <a:t>"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(</a:t>
            </a:r>
            <a:r>
              <a:rPr lang="ru-RU" sz="2400" b="1" i="1" dirty="0" err="1">
                <a:solidFill>
                  <a:srgbClr val="0000CC"/>
                </a:solidFill>
              </a:rPr>
              <a:t>стаття</a:t>
            </a:r>
            <a:r>
              <a:rPr lang="ru-RU" sz="2400" b="1" i="1" dirty="0">
                <a:solidFill>
                  <a:srgbClr val="0000CC"/>
                </a:solidFill>
              </a:rPr>
              <a:t> 26)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8104" y="2636912"/>
            <a:ext cx="334889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5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37866"/>
            <a:ext cx="8784976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i="1" dirty="0" err="1">
                <a:solidFill>
                  <a:srgbClr val="0000CC"/>
                </a:solidFill>
              </a:rPr>
              <a:t>встановити</a:t>
            </a:r>
            <a:r>
              <a:rPr lang="ru-RU" sz="2800" b="1" i="1" dirty="0">
                <a:solidFill>
                  <a:srgbClr val="0000CC"/>
                </a:solidFill>
              </a:rPr>
              <a:t> для </a:t>
            </a:r>
            <a:r>
              <a:rPr lang="ru-RU" sz="2800" b="1" i="1" dirty="0" err="1">
                <a:solidFill>
                  <a:srgbClr val="0000CC"/>
                </a:solidFill>
              </a:rPr>
              <a:t>всіх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педагогів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щорічну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основну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відпустку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тривалістю</a:t>
            </a:r>
            <a:r>
              <a:rPr lang="ru-RU" sz="2800" b="1" i="1" dirty="0">
                <a:solidFill>
                  <a:srgbClr val="0000CC"/>
                </a:solidFill>
              </a:rPr>
              <a:t> 56 </a:t>
            </a:r>
            <a:r>
              <a:rPr lang="ru-RU" sz="2800" b="1" i="1" dirty="0" err="1">
                <a:solidFill>
                  <a:srgbClr val="0000CC"/>
                </a:solidFill>
              </a:rPr>
              <a:t>календарних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днів</a:t>
            </a:r>
            <a:endParaRPr lang="ru-RU" sz="2800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 (</a:t>
            </a:r>
            <a:r>
              <a:rPr lang="ru-RU" sz="2800" b="1" i="1" dirty="0" err="1">
                <a:solidFill>
                  <a:srgbClr val="0000CC"/>
                </a:solidFill>
              </a:rPr>
              <a:t>частина</a:t>
            </a:r>
            <a:r>
              <a:rPr lang="ru-RU" sz="2800" b="1" i="1" dirty="0">
                <a:solidFill>
                  <a:srgbClr val="0000CC"/>
                </a:solidFill>
              </a:rPr>
              <a:t> 3 </a:t>
            </a:r>
            <a:r>
              <a:rPr lang="ru-RU" sz="2800" b="1" i="1" dirty="0" err="1">
                <a:solidFill>
                  <a:srgbClr val="0000CC"/>
                </a:solidFill>
              </a:rPr>
              <a:t>статті</a:t>
            </a:r>
            <a:r>
              <a:rPr lang="ru-RU" sz="2800" b="1" i="1" dirty="0">
                <a:solidFill>
                  <a:srgbClr val="0000CC"/>
                </a:solidFill>
              </a:rPr>
              <a:t> 27)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69191"/>
            <a:ext cx="7200800" cy="27959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встановити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пряму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вимогу</a:t>
            </a:r>
            <a:r>
              <a:rPr lang="ru-RU" sz="2400" b="1" i="1" dirty="0">
                <a:solidFill>
                  <a:srgbClr val="0000CC"/>
                </a:solidFill>
              </a:rPr>
              <a:t> на </a:t>
            </a:r>
            <a:r>
              <a:rPr lang="ru-RU" sz="2400" b="1" i="1" dirty="0" err="1">
                <a:solidFill>
                  <a:srgbClr val="0000CC"/>
                </a:solidFill>
              </a:rPr>
              <a:t>рівні</a:t>
            </a:r>
            <a:r>
              <a:rPr lang="ru-RU" sz="2400" b="1" i="1" dirty="0">
                <a:solidFill>
                  <a:srgbClr val="0000CC"/>
                </a:solidFill>
              </a:rPr>
              <a:t> закону </a:t>
            </a:r>
            <a:r>
              <a:rPr lang="ru-RU" sz="2400" b="1" i="1" dirty="0" err="1">
                <a:solidFill>
                  <a:srgbClr val="0000CC"/>
                </a:solidFill>
              </a:rPr>
              <a:t>щодо</a:t>
            </a:r>
            <a:r>
              <a:rPr lang="ru-RU" sz="2400" b="1" i="1" dirty="0">
                <a:solidFill>
                  <a:srgbClr val="0000CC"/>
                </a:solidFill>
              </a:rPr>
              <a:t> доплати (</a:t>
            </a:r>
            <a:r>
              <a:rPr lang="ru-RU" sz="2400" b="1" i="1" dirty="0" err="1">
                <a:solidFill>
                  <a:srgbClr val="0000CC"/>
                </a:solidFill>
              </a:rPr>
              <a:t>вихователям</a:t>
            </a:r>
            <a:r>
              <a:rPr lang="ru-RU" sz="2400" b="1" i="1" dirty="0">
                <a:solidFill>
                  <a:srgbClr val="0000CC"/>
                </a:solidFill>
              </a:rPr>
              <a:t> і </a:t>
            </a:r>
            <a:r>
              <a:rPr lang="ru-RU" sz="2400" b="1" i="1" dirty="0" err="1">
                <a:solidFill>
                  <a:srgbClr val="0000CC"/>
                </a:solidFill>
              </a:rPr>
              <a:t>помічникам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вихователів</a:t>
            </a:r>
            <a:r>
              <a:rPr lang="ru-RU" sz="2400" b="1" i="1" dirty="0">
                <a:solidFill>
                  <a:srgbClr val="0000CC"/>
                </a:solidFill>
              </a:rPr>
              <a:t>) за </a:t>
            </a:r>
            <a:r>
              <a:rPr lang="ru-RU" sz="2400" b="1" i="1" dirty="0" err="1">
                <a:solidFill>
                  <a:srgbClr val="0000CC"/>
                </a:solidFill>
              </a:rPr>
              <a:t>перевищення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встановлених</a:t>
            </a:r>
            <a:r>
              <a:rPr lang="ru-RU" sz="2400" b="1" i="1" dirty="0">
                <a:solidFill>
                  <a:srgbClr val="0000CC"/>
                </a:solidFill>
              </a:rPr>
              <a:t> норм </a:t>
            </a:r>
            <a:r>
              <a:rPr lang="ru-RU" sz="2400" b="1" i="1" dirty="0" err="1">
                <a:solidFill>
                  <a:srgbClr val="0000CC"/>
                </a:solidFill>
              </a:rPr>
              <a:t>наповнюваності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груп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(абзац 3 </a:t>
            </a:r>
            <a:r>
              <a:rPr lang="ru-RU" sz="2400" b="1" i="1" dirty="0" err="1">
                <a:solidFill>
                  <a:srgbClr val="0000CC"/>
                </a:solidFill>
              </a:rPr>
              <a:t>частини</a:t>
            </a:r>
            <a:r>
              <a:rPr lang="ru-RU" sz="2400" b="1" i="1" dirty="0">
                <a:solidFill>
                  <a:srgbClr val="0000CC"/>
                </a:solidFill>
              </a:rPr>
              <a:t> 1 </a:t>
            </a:r>
            <a:r>
              <a:rPr lang="ru-RU" sz="2400" b="1" i="1" dirty="0" err="1">
                <a:solidFill>
                  <a:srgbClr val="0000CC"/>
                </a:solidFill>
              </a:rPr>
              <a:t>статті</a:t>
            </a:r>
            <a:r>
              <a:rPr lang="ru-RU" sz="2400" b="1" i="1" dirty="0">
                <a:solidFill>
                  <a:srgbClr val="0000CC"/>
                </a:solidFill>
              </a:rPr>
              <a:t> 28)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72E4F-6BD1-4804-A4EE-3B2AC8E14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2474463"/>
            <a:ext cx="2027688" cy="1473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0EA96D-B9F1-4DCA-8834-CA8DFDA8C4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065584"/>
            <a:ext cx="2699792" cy="16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2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252520" cy="535531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Для того </a:t>
            </a:r>
            <a:r>
              <a:rPr lang="ru-RU" sz="2800" b="1" dirty="0" err="1"/>
              <a:t>щоб</a:t>
            </a:r>
            <a:r>
              <a:rPr lang="ru-RU" sz="2800" b="1" dirty="0"/>
              <a:t> ввести Закон в </a:t>
            </a:r>
            <a:r>
              <a:rPr lang="ru-RU" sz="2800" b="1" dirty="0" err="1"/>
              <a:t>дію</a:t>
            </a:r>
            <a:r>
              <a:rPr lang="ru-RU" sz="2800" b="1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МОН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виконати</a:t>
            </a:r>
            <a:r>
              <a:rPr lang="ru-RU" sz="2800" b="1" dirty="0"/>
              <a:t> 44 </a:t>
            </a:r>
            <a:r>
              <a:rPr lang="ru-RU" sz="2800" b="1" dirty="0" err="1"/>
              <a:t>завдання</a:t>
            </a:r>
            <a:r>
              <a:rPr lang="ru-RU" sz="2800" b="1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 err="1"/>
              <a:t>пов’язаних</a:t>
            </a:r>
            <a:r>
              <a:rPr lang="ru-RU" sz="2800" b="1" dirty="0"/>
              <a:t> з нормативно-</a:t>
            </a:r>
            <a:r>
              <a:rPr lang="ru-RU" sz="2800" b="1" dirty="0" err="1"/>
              <a:t>правовими</a:t>
            </a:r>
            <a:r>
              <a:rPr lang="ru-RU" sz="2800" b="1" dirty="0"/>
              <a:t> актами: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err="1"/>
              <a:t>розробити</a:t>
            </a:r>
            <a:r>
              <a:rPr lang="ru-RU" sz="2400" b="1" dirty="0"/>
              <a:t> 28 </a:t>
            </a:r>
            <a:r>
              <a:rPr lang="ru-RU" sz="2400" b="1" dirty="0" err="1"/>
              <a:t>нових</a:t>
            </a:r>
            <a:r>
              <a:rPr lang="ru-RU" sz="2400" b="1" dirty="0"/>
              <a:t> НПА,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err="1"/>
              <a:t>оновити</a:t>
            </a:r>
            <a:r>
              <a:rPr lang="ru-RU" sz="2400" b="1" dirty="0"/>
              <a:t> 5 НПА,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/>
              <a:t>11 НПА </a:t>
            </a:r>
            <a:r>
              <a:rPr lang="ru-RU" sz="2400" b="1" dirty="0" err="1"/>
              <a:t>наразі</a:t>
            </a:r>
            <a:r>
              <a:rPr lang="ru-RU" sz="2400" b="1" dirty="0"/>
              <a:t>  не </a:t>
            </a:r>
            <a:r>
              <a:rPr lang="ru-RU" sz="2400" b="1" dirty="0" err="1"/>
              <a:t>потребують</a:t>
            </a:r>
            <a:r>
              <a:rPr lang="ru-RU" sz="2400" b="1" dirty="0"/>
              <a:t> </a:t>
            </a:r>
            <a:r>
              <a:rPr lang="ru-RU" sz="2400" b="1" dirty="0" err="1"/>
              <a:t>змін</a:t>
            </a:r>
            <a:r>
              <a:rPr lang="ru-RU" sz="2400" b="1" dirty="0"/>
              <a:t>,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 err="1"/>
              <a:t>деякі</a:t>
            </a:r>
            <a:r>
              <a:rPr lang="ru-RU" sz="2400" b="1" dirty="0"/>
              <a:t> НПА </a:t>
            </a:r>
            <a:r>
              <a:rPr lang="ru-RU" sz="2400" b="1" dirty="0" err="1"/>
              <a:t>призупинено</a:t>
            </a:r>
            <a:r>
              <a:rPr lang="ru-RU" sz="2400" b="1" dirty="0"/>
              <a:t>  на час </a:t>
            </a:r>
            <a:r>
              <a:rPr lang="ru-RU" sz="2400" b="1" dirty="0" err="1"/>
              <a:t>воєнного</a:t>
            </a:r>
            <a:r>
              <a:rPr lang="ru-RU" sz="2400" b="1" dirty="0"/>
              <a:t> стану,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400" b="1" dirty="0"/>
              <a:t>10 </a:t>
            </a:r>
            <a:r>
              <a:rPr lang="ru-RU" sz="2400" b="1" dirty="0" err="1"/>
              <a:t>проєктів</a:t>
            </a:r>
            <a:r>
              <a:rPr lang="ru-RU" sz="2400" b="1" dirty="0"/>
              <a:t> </a:t>
            </a:r>
            <a:r>
              <a:rPr lang="ru-RU" sz="2400" b="1" dirty="0" err="1"/>
              <a:t>актів</a:t>
            </a:r>
            <a:r>
              <a:rPr lang="ru-RU" sz="2400" b="1" dirty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/>
              <a:t>розроблені</a:t>
            </a:r>
            <a:r>
              <a:rPr lang="ru-RU" sz="2400" b="1" dirty="0"/>
              <a:t> МОН і </a:t>
            </a:r>
            <a:r>
              <a:rPr lang="ru-RU" sz="2400" b="1" dirty="0" err="1"/>
              <a:t>проходять</a:t>
            </a:r>
            <a:r>
              <a:rPr lang="ru-RU" sz="2400" b="1" dirty="0"/>
              <a:t> процедуру </a:t>
            </a:r>
            <a:r>
              <a:rPr lang="ru-RU" sz="2400" b="1" dirty="0" err="1"/>
              <a:t>затвердження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75E91-3356-4F3A-8FAF-B14CF43AC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204864"/>
            <a:ext cx="2828925" cy="16192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D6FB8-6735-4B13-A3DD-9A4CD17CA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569" y="2636912"/>
            <a:ext cx="2160229" cy="128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0619"/>
            <a:ext cx="8579296" cy="115699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1 січня 2025 року в Україні "запрацював"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8056" y="2564904"/>
            <a:ext cx="4139952" cy="412878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CC"/>
                </a:solidFill>
              </a:rPr>
              <a:t>Мета - </a:t>
            </a:r>
            <a:r>
              <a:rPr lang="ru-RU" sz="2800" b="1" dirty="0" err="1">
                <a:solidFill>
                  <a:srgbClr val="0000CC"/>
                </a:solidFill>
              </a:rPr>
              <a:t>поліпшити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якість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освітніх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послуг</a:t>
            </a:r>
            <a:r>
              <a:rPr lang="ru-RU" sz="2800" b="1" dirty="0">
                <a:solidFill>
                  <a:srgbClr val="0000CC"/>
                </a:solidFill>
              </a:rPr>
              <a:t>, а </a:t>
            </a:r>
            <a:r>
              <a:rPr lang="ru-RU" sz="2800" b="1" dirty="0" err="1">
                <a:solidFill>
                  <a:srgbClr val="0000CC"/>
                </a:solidFill>
              </a:rPr>
              <a:t>також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створити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комфортні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умови</a:t>
            </a:r>
            <a:r>
              <a:rPr lang="ru-RU" sz="2800" b="1" dirty="0">
                <a:solidFill>
                  <a:srgbClr val="0000CC"/>
                </a:solidFill>
              </a:rPr>
              <a:t> для </a:t>
            </a:r>
            <a:r>
              <a:rPr lang="ru-RU" sz="2800" b="1" dirty="0" err="1">
                <a:solidFill>
                  <a:srgbClr val="0000CC"/>
                </a:solidFill>
              </a:rPr>
              <a:t>всіх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учасників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освітнього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процесу</a:t>
            </a:r>
            <a:r>
              <a:rPr lang="ru-RU" sz="2800" b="1" dirty="0">
                <a:solidFill>
                  <a:srgbClr val="0000CC"/>
                </a:solidFill>
              </a:rPr>
              <a:t> - </a:t>
            </a:r>
            <a:r>
              <a:rPr lang="ru-RU" sz="2800" b="1" dirty="0" err="1">
                <a:solidFill>
                  <a:srgbClr val="0000CC"/>
                </a:solidFill>
              </a:rPr>
              <a:t>дітей</a:t>
            </a:r>
            <a:r>
              <a:rPr lang="ru-RU" sz="2800" b="1" dirty="0">
                <a:solidFill>
                  <a:srgbClr val="0000CC"/>
                </a:solidFill>
              </a:rPr>
              <a:t>, </a:t>
            </a:r>
            <a:r>
              <a:rPr lang="ru-RU" sz="2800" b="1" dirty="0" err="1">
                <a:solidFill>
                  <a:srgbClr val="0000CC"/>
                </a:solidFill>
              </a:rPr>
              <a:t>їхніх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батьків</a:t>
            </a:r>
            <a:r>
              <a:rPr lang="ru-RU" sz="2800" b="1" dirty="0">
                <a:solidFill>
                  <a:srgbClr val="0000CC"/>
                </a:solidFill>
              </a:rPr>
              <a:t> і </a:t>
            </a:r>
            <a:r>
              <a:rPr lang="ru-RU" sz="2800" b="1" dirty="0" err="1">
                <a:solidFill>
                  <a:srgbClr val="0000CC"/>
                </a:solidFill>
              </a:rPr>
              <a:t>вихователів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2556491"/>
            <a:ext cx="4464496" cy="417646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rgbClr val="0000CC"/>
                </a:solidFill>
              </a:rPr>
              <a:t>Визначає</a:t>
            </a:r>
            <a:r>
              <a:rPr lang="ru-RU" b="1" dirty="0">
                <a:solidFill>
                  <a:srgbClr val="0000CC"/>
                </a:solidFill>
              </a:rPr>
              <a:t> -"</a:t>
            </a:r>
            <a:r>
              <a:rPr lang="ru-RU" b="1" dirty="0" err="1">
                <a:solidFill>
                  <a:srgbClr val="0000CC"/>
                </a:solidFill>
              </a:rPr>
              <a:t>дитиноцентризм</a:t>
            </a:r>
            <a:r>
              <a:rPr lang="ru-RU" b="1" dirty="0">
                <a:solidFill>
                  <a:srgbClr val="0000CC"/>
                </a:solidFill>
              </a:rPr>
              <a:t> та </a:t>
            </a:r>
            <a:r>
              <a:rPr lang="ru-RU" b="1" dirty="0" err="1">
                <a:solidFill>
                  <a:srgbClr val="0000CC"/>
                </a:solidFill>
              </a:rPr>
              <a:t>особистісно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орієнтований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підхід</a:t>
            </a:r>
            <a:r>
              <a:rPr lang="ru-RU" b="1" dirty="0">
                <a:solidFill>
                  <a:srgbClr val="0000CC"/>
                </a:solidFill>
              </a:rPr>
              <a:t> до </a:t>
            </a:r>
            <a:r>
              <a:rPr lang="ru-RU" b="1" dirty="0" err="1">
                <a:solidFill>
                  <a:srgbClr val="0000CC"/>
                </a:solidFill>
              </a:rPr>
              <a:t>розвитку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дитини</a:t>
            </a:r>
            <a:r>
              <a:rPr lang="ru-RU" b="1" dirty="0">
                <a:solidFill>
                  <a:srgbClr val="0000CC"/>
                </a:solidFill>
              </a:rPr>
              <a:t>"  </a:t>
            </a:r>
            <a:r>
              <a:rPr lang="ru-RU" b="1" dirty="0" err="1">
                <a:solidFill>
                  <a:srgbClr val="0000CC"/>
                </a:solidFill>
              </a:rPr>
              <a:t>відповідно</a:t>
            </a:r>
            <a:r>
              <a:rPr lang="ru-RU" b="1" dirty="0">
                <a:solidFill>
                  <a:srgbClr val="0000CC"/>
                </a:solidFill>
              </a:rPr>
              <a:t> до </a:t>
            </a:r>
            <a:r>
              <a:rPr lang="ru-RU" b="1" dirty="0" err="1">
                <a:solidFill>
                  <a:srgbClr val="0000CC"/>
                </a:solidFill>
              </a:rPr>
              <a:t>її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індивідуальних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особливостей</a:t>
            </a:r>
            <a:r>
              <a:rPr lang="ru-RU" b="1" dirty="0">
                <a:solidFill>
                  <a:srgbClr val="0000CC"/>
                </a:solidFill>
              </a:rPr>
              <a:t>, потреб, </a:t>
            </a:r>
            <a:r>
              <a:rPr lang="ru-RU" b="1" dirty="0" err="1">
                <a:solidFill>
                  <a:srgbClr val="0000CC"/>
                </a:solidFill>
              </a:rPr>
              <a:t>інтересів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здібностей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>
                <a:solidFill>
                  <a:srgbClr val="0000CC"/>
                </a:solidFill>
              </a:rPr>
              <a:t>обдарувань</a:t>
            </a:r>
            <a:r>
              <a:rPr lang="ru-RU" b="1" dirty="0">
                <a:solidFill>
                  <a:srgbClr val="0000CC"/>
                </a:solidFill>
              </a:rPr>
              <a:t> та </a:t>
            </a:r>
            <a:r>
              <a:rPr lang="ru-RU" b="1" dirty="0" err="1">
                <a:solidFill>
                  <a:srgbClr val="0000CC"/>
                </a:solidFill>
              </a:rPr>
              <a:t>свободи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вибору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980728"/>
            <a:ext cx="297583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A8C451-E779-48C8-9181-CD6C1F766D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52736"/>
            <a:ext cx="2619375" cy="157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30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80728"/>
            <a:ext cx="6606480" cy="4457952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Для </a:t>
            </a:r>
            <a:r>
              <a:rPr lang="ru-RU" sz="2400" b="1" dirty="0" err="1"/>
              <a:t>створення</a:t>
            </a:r>
            <a:r>
              <a:rPr lang="ru-RU" sz="2400" b="1" dirty="0"/>
              <a:t> </a:t>
            </a:r>
            <a:r>
              <a:rPr lang="ru-RU" sz="2400" b="1" dirty="0" err="1"/>
              <a:t>якісного</a:t>
            </a:r>
            <a:r>
              <a:rPr lang="ru-RU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нормативно-правового акту </a:t>
            </a:r>
          </a:p>
          <a:p>
            <a:pPr>
              <a:lnSpc>
                <a:spcPct val="150000"/>
              </a:lnSpc>
            </a:pPr>
            <a:r>
              <a:rPr lang="ru-RU" sz="2400" b="1" dirty="0" err="1"/>
              <a:t>потрібен</a:t>
            </a:r>
            <a:r>
              <a:rPr lang="ru-RU" sz="2400" b="1" dirty="0"/>
              <a:t> час. </a:t>
            </a:r>
          </a:p>
          <a:p>
            <a:pPr>
              <a:lnSpc>
                <a:spcPct val="150000"/>
              </a:lnSpc>
            </a:pPr>
            <a:r>
              <a:rPr lang="ru-RU" sz="2400" b="1" dirty="0" err="1"/>
              <a:t>Саме</a:t>
            </a:r>
            <a:r>
              <a:rPr lang="ru-RU" sz="2400" b="1" dirty="0"/>
              <a:t> тому в </a:t>
            </a:r>
          </a:p>
          <a:p>
            <a:pPr>
              <a:lnSpc>
                <a:spcPct val="150000"/>
              </a:lnSpc>
            </a:pPr>
            <a:r>
              <a:rPr lang="ru-RU" sz="2400" b="1" dirty="0" err="1"/>
              <a:t>Офісі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омбудсмена </a:t>
            </a:r>
            <a:r>
              <a:rPr lang="ru-RU" sz="2400" b="1" dirty="0" err="1"/>
              <a:t>закликають</a:t>
            </a:r>
            <a:r>
              <a:rPr lang="ru-RU" sz="2400" b="1" dirty="0"/>
              <a:t> </a:t>
            </a:r>
            <a:r>
              <a:rPr lang="ru-RU" sz="2400" b="1" dirty="0" err="1"/>
              <a:t>усіх</a:t>
            </a:r>
            <a:r>
              <a:rPr lang="ru-RU" sz="2400" b="1" dirty="0"/>
              <a:t> </a:t>
            </a:r>
            <a:r>
              <a:rPr lang="ru-RU" sz="2400" b="1" dirty="0" err="1"/>
              <a:t>учасників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 активно </a:t>
            </a:r>
            <a:r>
              <a:rPr lang="ru-RU" sz="2400" b="1" dirty="0" err="1"/>
              <a:t>долучатися</a:t>
            </a:r>
            <a:r>
              <a:rPr lang="ru-RU" sz="2400" b="1" dirty="0"/>
              <a:t> до </a:t>
            </a:r>
            <a:r>
              <a:rPr lang="ru-RU" sz="2400" b="1" dirty="0" err="1"/>
              <a:t>обговорення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</a:t>
            </a:r>
            <a:r>
              <a:rPr lang="ru-RU" sz="2400" b="1" dirty="0" err="1"/>
              <a:t>актів</a:t>
            </a:r>
            <a:r>
              <a:rPr lang="ru-RU" sz="2400" b="1" dirty="0"/>
              <a:t> </a:t>
            </a:r>
            <a:r>
              <a:rPr lang="ru-RU" sz="2400" b="1" dirty="0" err="1"/>
              <a:t>задля</a:t>
            </a:r>
            <a:r>
              <a:rPr lang="ru-RU" sz="2400" b="1" dirty="0"/>
              <a:t> </a:t>
            </a:r>
            <a:r>
              <a:rPr lang="ru-RU" sz="2400" b="1" dirty="0" err="1"/>
              <a:t>ефективного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дошкільної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357" y="4797153"/>
            <a:ext cx="259112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3FD910-B204-459D-A02A-BE5EC7E8F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688" y="116632"/>
            <a:ext cx="417646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7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1"/>
            <a:ext cx="8424936" cy="3354765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r>
              <a:rPr lang="ru-RU" sz="3600" dirty="0" err="1"/>
              <a:t>Серед</a:t>
            </a:r>
            <a:r>
              <a:rPr lang="ru-RU" sz="3600" dirty="0"/>
              <a:t> уже </a:t>
            </a:r>
            <a:r>
              <a:rPr lang="ru-RU" sz="3600" dirty="0" err="1"/>
              <a:t>підготовлених</a:t>
            </a:r>
            <a:r>
              <a:rPr lang="ru-RU" sz="3600" dirty="0"/>
              <a:t> НПА:</a:t>
            </a:r>
          </a:p>
          <a:p>
            <a:endParaRPr lang="ru-RU" sz="3600" dirty="0"/>
          </a:p>
          <a:p>
            <a:r>
              <a:rPr lang="ru-RU" dirty="0"/>
              <a:t>•	</a:t>
            </a:r>
            <a:r>
              <a:rPr lang="ru-RU" sz="2800" b="1" dirty="0" err="1"/>
              <a:t>Положення</a:t>
            </a:r>
            <a:r>
              <a:rPr lang="ru-RU" sz="2800" b="1" dirty="0"/>
              <a:t> про </a:t>
            </a:r>
            <a:r>
              <a:rPr lang="ru-RU" sz="2800" b="1" dirty="0" err="1"/>
              <a:t>ясла</a:t>
            </a:r>
            <a:r>
              <a:rPr lang="ru-RU" sz="2800" b="1" dirty="0"/>
              <a:t> та дитячий садок</a:t>
            </a:r>
          </a:p>
          <a:p>
            <a:endParaRPr lang="ru-RU" sz="2800" b="1" dirty="0"/>
          </a:p>
          <a:p>
            <a:r>
              <a:rPr lang="ru-RU" sz="2800" b="1" dirty="0"/>
              <a:t>•	</a:t>
            </a:r>
            <a:r>
              <a:rPr lang="ru-RU" sz="2800" b="1" dirty="0" err="1"/>
              <a:t>Типове</a:t>
            </a:r>
            <a:r>
              <a:rPr lang="ru-RU" sz="2800" b="1" dirty="0"/>
              <a:t> </a:t>
            </a:r>
            <a:r>
              <a:rPr lang="ru-RU" sz="2800" b="1" dirty="0" err="1"/>
              <a:t>положення</a:t>
            </a:r>
            <a:r>
              <a:rPr lang="ru-RU" sz="2800" b="1" dirty="0"/>
              <a:t> про конкурс на посаду </a:t>
            </a:r>
            <a:r>
              <a:rPr lang="ru-RU" sz="2800" b="1" dirty="0" err="1"/>
              <a:t>керівника</a:t>
            </a:r>
            <a:r>
              <a:rPr lang="ru-RU" sz="2800" b="1" dirty="0"/>
              <a:t> державного і </a:t>
            </a:r>
            <a:r>
              <a:rPr lang="ru-RU" sz="2800" b="1" dirty="0" err="1"/>
              <a:t>комунального</a:t>
            </a:r>
            <a:r>
              <a:rPr lang="ru-RU" sz="2800" b="1" dirty="0"/>
              <a:t> закладу </a:t>
            </a:r>
            <a:r>
              <a:rPr lang="ru-RU" sz="2800" b="1" dirty="0" err="1"/>
              <a:t>дошкільної</a:t>
            </a:r>
            <a:r>
              <a:rPr lang="ru-RU" sz="2800" b="1" dirty="0"/>
              <a:t> </a:t>
            </a:r>
            <a:r>
              <a:rPr lang="ru-RU" sz="2800" b="1" dirty="0" err="1"/>
              <a:t>освіти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581128"/>
            <a:ext cx="81724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b="1" i="1" dirty="0" err="1">
                <a:solidFill>
                  <a:srgbClr val="0000CC"/>
                </a:solidFill>
              </a:rPr>
              <a:t>Положення</a:t>
            </a:r>
            <a:r>
              <a:rPr lang="ru-RU" sz="2400" b="1" i="1" dirty="0">
                <a:solidFill>
                  <a:srgbClr val="0000CC"/>
                </a:solidFill>
              </a:rPr>
              <a:t> про команду психолого-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супроводу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дитини</a:t>
            </a:r>
            <a:r>
              <a:rPr lang="ru-RU" sz="2400" b="1" i="1" dirty="0">
                <a:solidFill>
                  <a:srgbClr val="0000CC"/>
                </a:solidFill>
              </a:rPr>
              <a:t> з </a:t>
            </a:r>
            <a:r>
              <a:rPr lang="ru-RU" sz="2400" b="1" i="1" dirty="0" err="1">
                <a:solidFill>
                  <a:srgbClr val="0000CC"/>
                </a:solidFill>
              </a:rPr>
              <a:t>особливими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освітніми</a:t>
            </a:r>
            <a:r>
              <a:rPr lang="ru-RU" sz="2400" b="1" i="1" dirty="0">
                <a:solidFill>
                  <a:srgbClr val="0000CC"/>
                </a:solidFill>
              </a:rPr>
              <a:t> потребами, яка </a:t>
            </a:r>
            <a:r>
              <a:rPr lang="ru-RU" sz="2400" b="1" i="1" dirty="0" err="1">
                <a:solidFill>
                  <a:srgbClr val="0000CC"/>
                </a:solidFill>
              </a:rPr>
              <a:t>здобуває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дошкільну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освіту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3B5C7C-F5E6-4327-8A11-973F6485D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512" y="332656"/>
            <a:ext cx="211596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517" y="764704"/>
            <a:ext cx="6984776" cy="478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itchFamily="2" charset="2"/>
              <a:buChar char="q"/>
            </a:pPr>
            <a:r>
              <a:rPr lang="ru-RU" sz="2800" b="1" i="1" dirty="0" err="1">
                <a:solidFill>
                  <a:srgbClr val="0000CC"/>
                </a:solidFill>
              </a:rPr>
              <a:t>Проєкт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положення</a:t>
            </a:r>
            <a:r>
              <a:rPr lang="ru-RU" sz="2800" b="1" i="1" dirty="0">
                <a:solidFill>
                  <a:srgbClr val="0000CC"/>
                </a:solidFill>
              </a:rPr>
              <a:t> про </a:t>
            </a:r>
            <a:r>
              <a:rPr lang="ru-RU" sz="2800" b="1" i="1" dirty="0" err="1">
                <a:solidFill>
                  <a:srgbClr val="0000CC"/>
                </a:solidFill>
              </a:rPr>
              <a:t>асистента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дитини</a:t>
            </a:r>
            <a:r>
              <a:rPr lang="ru-RU" sz="2800" b="1" i="1" dirty="0">
                <a:solidFill>
                  <a:srgbClr val="0000CC"/>
                </a:solidFill>
              </a:rPr>
              <a:t> з </a:t>
            </a:r>
            <a:r>
              <a:rPr lang="ru-RU" sz="2800" b="1" i="1" dirty="0" err="1">
                <a:solidFill>
                  <a:srgbClr val="0000CC"/>
                </a:solidFill>
              </a:rPr>
              <a:t>особливими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освітніми</a:t>
            </a:r>
            <a:r>
              <a:rPr lang="ru-RU" sz="2800" b="1" i="1" dirty="0">
                <a:solidFill>
                  <a:srgbClr val="0000CC"/>
                </a:solidFill>
              </a:rPr>
              <a:t> потребами в </a:t>
            </a:r>
            <a:r>
              <a:rPr lang="ru-RU" sz="2800" b="1" i="1" dirty="0" err="1">
                <a:solidFill>
                  <a:srgbClr val="0000CC"/>
                </a:solidFill>
              </a:rPr>
              <a:t>закладі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освіти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(</a:t>
            </a:r>
            <a:r>
              <a:rPr lang="ru-RU" sz="2400" b="1" i="1" dirty="0" err="1">
                <a:solidFill>
                  <a:srgbClr val="0000CC"/>
                </a:solidFill>
              </a:rPr>
              <a:t>пройшов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громадське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обговорення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текст документа </a:t>
            </a:r>
            <a:r>
              <a:rPr lang="ru-RU" sz="2400" b="1" i="1" dirty="0" err="1">
                <a:solidFill>
                  <a:srgbClr val="0000CC"/>
                </a:solidFill>
              </a:rPr>
              <a:t>може</a:t>
            </a:r>
            <a:r>
              <a:rPr lang="ru-RU" sz="2400" b="1" i="1" dirty="0">
                <a:solidFill>
                  <a:srgbClr val="0000CC"/>
                </a:solidFill>
              </a:rPr>
              <a:t> бути </a:t>
            </a:r>
            <a:r>
              <a:rPr lang="ru-RU" sz="2400" b="1" i="1" dirty="0" err="1">
                <a:solidFill>
                  <a:srgbClr val="0000CC"/>
                </a:solidFill>
              </a:rPr>
              <a:t>змінений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після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громадського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обговорення</a:t>
            </a:r>
            <a:r>
              <a:rPr lang="ru-RU" sz="2400" b="1" i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54424"/>
            <a:ext cx="2392132" cy="186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9FBC1A-F2ED-4FD5-83A3-78F4C49F72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3573016"/>
            <a:ext cx="232204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6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3069" y="332656"/>
            <a:ext cx="7779329" cy="5831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b="1" i="1" dirty="0" err="1">
                <a:solidFill>
                  <a:srgbClr val="0000CC"/>
                </a:solidFill>
              </a:rPr>
              <a:t>Проєкт</a:t>
            </a:r>
            <a:r>
              <a:rPr lang="ru-RU" sz="2800" b="1" i="1" dirty="0">
                <a:solidFill>
                  <a:srgbClr val="0000CC"/>
                </a:solidFill>
              </a:rPr>
              <a:t> порядку </a:t>
            </a:r>
            <a:r>
              <a:rPr lang="ru-RU" sz="2800" b="1" i="1" dirty="0" err="1">
                <a:solidFill>
                  <a:srgbClr val="0000CC"/>
                </a:solidFill>
              </a:rPr>
              <a:t>зарахування</a:t>
            </a:r>
            <a:r>
              <a:rPr lang="ru-RU" sz="2800" b="1" i="1" dirty="0">
                <a:solidFill>
                  <a:srgbClr val="0000CC"/>
                </a:solidFill>
              </a:rPr>
              <a:t>, </a:t>
            </a:r>
            <a:r>
              <a:rPr lang="ru-RU" sz="2800" b="1" i="1" dirty="0" err="1">
                <a:solidFill>
                  <a:srgbClr val="0000CC"/>
                </a:solidFill>
              </a:rPr>
              <a:t>відрахування</a:t>
            </a:r>
            <a:r>
              <a:rPr lang="ru-RU" sz="2800" b="1" i="1" dirty="0">
                <a:solidFill>
                  <a:srgbClr val="0000CC"/>
                </a:solidFill>
              </a:rPr>
              <a:t> та </a:t>
            </a:r>
            <a:r>
              <a:rPr lang="ru-RU" sz="2800" b="1" i="1" dirty="0" err="1">
                <a:solidFill>
                  <a:srgbClr val="0000CC"/>
                </a:solidFill>
              </a:rPr>
              <a:t>переведення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вихованців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до </a:t>
            </a:r>
            <a:r>
              <a:rPr lang="ru-RU" sz="2800" b="1" i="1" dirty="0" err="1">
                <a:solidFill>
                  <a:srgbClr val="0000CC"/>
                </a:solidFill>
              </a:rPr>
              <a:t>державних</a:t>
            </a:r>
            <a:endParaRPr lang="ru-RU" sz="2800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 і </a:t>
            </a:r>
            <a:r>
              <a:rPr lang="ru-RU" sz="2800" b="1" i="1" dirty="0" err="1">
                <a:solidFill>
                  <a:srgbClr val="0000CC"/>
                </a:solidFill>
              </a:rPr>
              <a:t>комунальних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закладів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освіти</a:t>
            </a:r>
            <a:r>
              <a:rPr lang="ru-RU" sz="2800" b="1" i="1" dirty="0">
                <a:solidFill>
                  <a:srgbClr val="0000CC"/>
                </a:solidFill>
              </a:rPr>
              <a:t> для </a:t>
            </a:r>
            <a:r>
              <a:rPr lang="ru-RU" sz="2800" b="1" i="1" dirty="0" err="1">
                <a:solidFill>
                  <a:srgbClr val="0000CC"/>
                </a:solidFill>
              </a:rPr>
              <a:t>здобуття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освіти</a:t>
            </a:r>
            <a:endParaRPr lang="ru-RU" sz="2800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 (</a:t>
            </a:r>
            <a:r>
              <a:rPr lang="ru-RU" sz="2800" b="1" i="1" dirty="0" err="1">
                <a:solidFill>
                  <a:srgbClr val="0000CC"/>
                </a:solidFill>
              </a:rPr>
              <a:t>пройшов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громадське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обговорення</a:t>
            </a:r>
            <a:r>
              <a:rPr lang="ru-RU" sz="28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текст документа </a:t>
            </a:r>
          </a:p>
          <a:p>
            <a:pPr>
              <a:lnSpc>
                <a:spcPct val="150000"/>
              </a:lnSpc>
            </a:pPr>
            <a:r>
              <a:rPr lang="ru-RU" sz="2800" b="1" i="1" dirty="0" err="1">
                <a:solidFill>
                  <a:srgbClr val="0000CC"/>
                </a:solidFill>
              </a:rPr>
              <a:t>може</a:t>
            </a:r>
            <a:r>
              <a:rPr lang="ru-RU" sz="2800" b="1" i="1" dirty="0">
                <a:solidFill>
                  <a:srgbClr val="0000CC"/>
                </a:solidFill>
              </a:rPr>
              <a:t> бути </a:t>
            </a:r>
            <a:r>
              <a:rPr lang="ru-RU" sz="2800" b="1" i="1" dirty="0" err="1">
                <a:solidFill>
                  <a:srgbClr val="0000CC"/>
                </a:solidFill>
              </a:rPr>
              <a:t>змінений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після</a:t>
            </a:r>
            <a:endParaRPr lang="ru-RU" sz="2800" b="1" i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громадського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обговорення</a:t>
            </a:r>
            <a:r>
              <a:rPr lang="ru-RU" sz="2800" b="1" i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FE60C2-1270-44A8-B80A-645CB79EA5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980728"/>
            <a:ext cx="2459757" cy="15867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70312D-B98B-4382-8912-DFA978347F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7" y="3254917"/>
            <a:ext cx="2459757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1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7776864" cy="389286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•	</a:t>
            </a:r>
            <a:r>
              <a:rPr lang="ru-RU" sz="2800" b="1" dirty="0">
                <a:solidFill>
                  <a:srgbClr val="0000CC"/>
                </a:solidFill>
              </a:rPr>
              <a:t>Порядок </a:t>
            </a:r>
            <a:r>
              <a:rPr lang="ru-RU" sz="2800" b="1" dirty="0" err="1">
                <a:solidFill>
                  <a:srgbClr val="0000CC"/>
                </a:solidFill>
              </a:rPr>
              <a:t>утворення</a:t>
            </a:r>
            <a:r>
              <a:rPr lang="ru-RU" sz="2800" b="1" dirty="0">
                <a:solidFill>
                  <a:srgbClr val="0000CC"/>
                </a:solidFill>
              </a:rPr>
              <a:t> та </a:t>
            </a:r>
            <a:r>
              <a:rPr lang="ru-RU" sz="2800" b="1" dirty="0" err="1">
                <a:solidFill>
                  <a:srgbClr val="0000CC"/>
                </a:solidFill>
              </a:rPr>
              <a:t>функціонування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спеціальних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груп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вихованців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закладів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освіти</a:t>
            </a:r>
            <a:endParaRPr lang="ru-RU" sz="2800" b="1" dirty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</a:rPr>
              <a:t> (</a:t>
            </a:r>
            <a:r>
              <a:rPr lang="ru-RU" sz="2800" b="1" dirty="0" err="1">
                <a:solidFill>
                  <a:srgbClr val="0000CC"/>
                </a:solidFill>
              </a:rPr>
              <a:t>пройшов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громадське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обговорення</a:t>
            </a:r>
            <a:r>
              <a:rPr lang="ru-RU" sz="2800" b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0000CC"/>
                </a:solidFill>
              </a:rPr>
              <a:t>текст документа </a:t>
            </a:r>
            <a:r>
              <a:rPr lang="ru-RU" sz="2800" b="1" dirty="0" err="1">
                <a:solidFill>
                  <a:srgbClr val="0000CC"/>
                </a:solidFill>
              </a:rPr>
              <a:t>може</a:t>
            </a:r>
            <a:r>
              <a:rPr lang="ru-RU" sz="2800" b="1" dirty="0">
                <a:solidFill>
                  <a:srgbClr val="0000CC"/>
                </a:solidFill>
              </a:rPr>
              <a:t> бути </a:t>
            </a:r>
            <a:r>
              <a:rPr lang="ru-RU" sz="2800" b="1" dirty="0" err="1">
                <a:solidFill>
                  <a:srgbClr val="0000CC"/>
                </a:solidFill>
              </a:rPr>
              <a:t>змінений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після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громадського</a:t>
            </a:r>
            <a:r>
              <a:rPr lang="ru-RU" sz="2800" b="1" dirty="0">
                <a:solidFill>
                  <a:srgbClr val="0000CC"/>
                </a:solidFill>
              </a:rPr>
              <a:t> </a:t>
            </a:r>
            <a:r>
              <a:rPr lang="ru-RU" sz="2800" b="1" dirty="0" err="1">
                <a:solidFill>
                  <a:srgbClr val="0000CC"/>
                </a:solidFill>
              </a:rPr>
              <a:t>обговорення</a:t>
            </a:r>
            <a:r>
              <a:rPr lang="ru-RU" sz="2800" b="1" dirty="0">
                <a:solidFill>
                  <a:srgbClr val="0000CC"/>
                </a:solidFill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B0BB4-1087-417F-83E1-044B2B66D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1226" y="3933056"/>
            <a:ext cx="282969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1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7225"/>
            <a:ext cx="7632848" cy="5632311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err="1"/>
              <a:t>Зважаючи</a:t>
            </a:r>
            <a:r>
              <a:rPr lang="ru-RU" sz="2400" b="1" dirty="0"/>
              <a:t> на </a:t>
            </a:r>
            <a:r>
              <a:rPr lang="ru-RU" sz="2400" b="1" dirty="0" err="1"/>
              <a:t>значний</a:t>
            </a:r>
            <a:r>
              <a:rPr lang="ru-RU" sz="2400" b="1" dirty="0"/>
              <a:t> </a:t>
            </a:r>
            <a:r>
              <a:rPr lang="ru-RU" sz="2400" b="1" dirty="0" err="1"/>
              <a:t>досвід</a:t>
            </a:r>
            <a:r>
              <a:rPr lang="ru-RU" sz="2400" b="1" dirty="0"/>
              <a:t> в </a:t>
            </a:r>
            <a:r>
              <a:rPr lang="ru-RU" sz="2400" b="1" dirty="0" err="1"/>
              <a:t>дошкільній</a:t>
            </a:r>
            <a:r>
              <a:rPr lang="ru-RU" sz="2400" b="1" dirty="0"/>
              <a:t> </a:t>
            </a:r>
            <a:r>
              <a:rPr lang="ru-RU" sz="2400" b="1" dirty="0" err="1"/>
              <a:t>освіті</a:t>
            </a:r>
            <a:r>
              <a:rPr lang="ru-RU" sz="2400" b="1" dirty="0"/>
              <a:t>, </a:t>
            </a:r>
            <a:r>
              <a:rPr lang="ru-RU" sz="2400" b="1" dirty="0" err="1"/>
              <a:t>освітній</a:t>
            </a:r>
            <a:r>
              <a:rPr lang="ru-RU" sz="2400" b="1" dirty="0"/>
              <a:t> омбудсмен </a:t>
            </a:r>
            <a:r>
              <a:rPr lang="ru-RU" sz="2400" b="1" dirty="0" err="1"/>
              <a:t>Надія</a:t>
            </a:r>
            <a:r>
              <a:rPr lang="ru-RU" sz="2400" b="1" dirty="0"/>
              <a:t> Лещик </a:t>
            </a:r>
            <a:r>
              <a:rPr lang="ru-RU" sz="2400" b="1" dirty="0" err="1"/>
              <a:t>долучилися</a:t>
            </a:r>
            <a:r>
              <a:rPr lang="ru-RU" sz="2400" b="1" dirty="0"/>
              <a:t> до </a:t>
            </a:r>
            <a:r>
              <a:rPr lang="ru-RU" sz="2400" b="1" dirty="0" err="1"/>
              <a:t>розробки</a:t>
            </a:r>
            <a:r>
              <a:rPr lang="ru-RU" sz="2400" b="1" dirty="0"/>
              <a:t> </a:t>
            </a:r>
            <a:r>
              <a:rPr lang="ru-RU" sz="2400" b="1" dirty="0" err="1"/>
              <a:t>документів</a:t>
            </a:r>
            <a:r>
              <a:rPr lang="ru-RU" sz="2400" b="1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для </a:t>
            </a:r>
            <a:r>
              <a:rPr lang="ru-RU" sz="2400" b="1" dirty="0" err="1"/>
              <a:t>впровадження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sz="2400" b="1" dirty="0"/>
              <a:t> Закону </a:t>
            </a:r>
          </a:p>
          <a:p>
            <a:pPr>
              <a:lnSpc>
                <a:spcPct val="150000"/>
              </a:lnSpc>
            </a:pPr>
            <a:r>
              <a:rPr lang="ru-RU" sz="2400" b="1" dirty="0"/>
              <a:t>«Про </a:t>
            </a:r>
            <a:r>
              <a:rPr lang="ru-RU" sz="2400" b="1" dirty="0" err="1"/>
              <a:t>дошкільну</a:t>
            </a:r>
            <a:r>
              <a:rPr lang="ru-RU" sz="2400" b="1" dirty="0"/>
              <a:t> </a:t>
            </a:r>
            <a:r>
              <a:rPr lang="ru-RU" sz="2400" b="1" dirty="0" err="1"/>
              <a:t>освіту</a:t>
            </a:r>
            <a:r>
              <a:rPr lang="ru-RU" sz="2400" b="1" dirty="0"/>
              <a:t>». 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  <a:p>
            <a:pPr>
              <a:lnSpc>
                <a:spcPct val="150000"/>
              </a:lnSpc>
            </a:pPr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sz="2400" b="1" dirty="0" err="1"/>
              <a:t>Прагненням</a:t>
            </a:r>
            <a:r>
              <a:rPr lang="ru-RU" sz="2400" b="1" dirty="0"/>
              <a:t> є те,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оновлення</a:t>
            </a:r>
            <a:r>
              <a:rPr lang="ru-RU" sz="2400" b="1" dirty="0"/>
              <a:t> </a:t>
            </a:r>
            <a:r>
              <a:rPr lang="ru-RU" sz="2400" b="1" dirty="0" err="1"/>
              <a:t>дошкільної</a:t>
            </a:r>
            <a:r>
              <a:rPr lang="ru-RU" sz="2400" b="1" dirty="0"/>
              <a:t> </a:t>
            </a:r>
            <a:r>
              <a:rPr lang="ru-RU" sz="2400" b="1" dirty="0" err="1"/>
              <a:t>освіти</a:t>
            </a:r>
            <a:r>
              <a:rPr lang="ru-RU" sz="2400" b="1" dirty="0"/>
              <a:t> </a:t>
            </a:r>
            <a:r>
              <a:rPr lang="ru-RU" sz="2400" b="1" dirty="0" err="1"/>
              <a:t>забезпечувало</a:t>
            </a:r>
            <a:r>
              <a:rPr lang="ru-RU" sz="2400" b="1" dirty="0"/>
              <a:t> права </a:t>
            </a:r>
            <a:r>
              <a:rPr lang="ru-RU" sz="2400" b="1" dirty="0" err="1"/>
              <a:t>учасників</a:t>
            </a:r>
            <a:r>
              <a:rPr lang="ru-RU" sz="2400" b="1" dirty="0"/>
              <a:t> </a:t>
            </a:r>
            <a:r>
              <a:rPr lang="ru-RU" sz="2400" b="1" dirty="0" err="1"/>
              <a:t>освітнього</a:t>
            </a:r>
            <a:r>
              <a:rPr lang="ru-RU" sz="2400" b="1" dirty="0"/>
              <a:t> </a:t>
            </a:r>
            <a:r>
              <a:rPr lang="ru-RU" sz="2400" b="1" dirty="0" err="1"/>
              <a:t>процесу</a:t>
            </a:r>
            <a:r>
              <a:rPr lang="ru-RU" sz="2400" b="1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584176" cy="232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31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8B0568-0170-4A68-B6DE-2C9A604F9BFD}"/>
              </a:ext>
            </a:extLst>
          </p:cNvPr>
          <p:cNvSpPr txBox="1"/>
          <p:nvPr/>
        </p:nvSpPr>
        <p:spPr>
          <a:xfrm rot="20569694">
            <a:off x="505470" y="2455972"/>
            <a:ext cx="81832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rgbClr val="FFFF00"/>
                </a:solidFill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1448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338" y="1628800"/>
            <a:ext cx="83529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CC"/>
                </a:solidFill>
              </a:rPr>
              <a:t>Використані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err="1">
                <a:solidFill>
                  <a:srgbClr val="0000CC"/>
                </a:solidFill>
              </a:rPr>
              <a:t>джерела</a:t>
            </a:r>
            <a:r>
              <a:rPr lang="ru-RU" sz="2000" b="1" dirty="0">
                <a:solidFill>
                  <a:srgbClr val="0000CC"/>
                </a:solidFill>
              </a:rPr>
              <a:t>:</a:t>
            </a:r>
          </a:p>
          <a:p>
            <a:endParaRPr lang="ru-RU" sz="2000" b="1" u="sng" dirty="0">
              <a:solidFill>
                <a:srgbClr val="0000C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uk-U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Закон України  «Про дошкільну освіту»</a:t>
            </a:r>
            <a:r>
              <a:rPr lang="uk-UA" u="sng" dirty="0"/>
              <a:t> від 06.06.2024 №3788 –ІХ;</a:t>
            </a:r>
            <a:r>
              <a:rPr lang="uk-UA" dirty="0"/>
              <a:t> </a:t>
            </a:r>
            <a:endParaRPr lang="ru-RU" b="1" dirty="0"/>
          </a:p>
          <a:p>
            <a:endParaRPr lang="ru-RU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2. </a:t>
            </a:r>
            <a:r>
              <a:rPr lang="uk-UA" altLang="uk-UA" dirty="0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Освітній омбудсмен України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dirty="0"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https://eo.gov.ua</a:t>
            </a:r>
            <a:endParaRPr lang="uk-UA" altLang="uk-UA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uk-UA" sz="4000" dirty="0">
              <a:latin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9525D-D6E3-4A03-84AB-768402EB0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210" y="3163416"/>
            <a:ext cx="3564522" cy="24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94" y="980728"/>
            <a:ext cx="5273090" cy="5150449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якнайкращих</a:t>
            </a:r>
            <a:r>
              <a:rPr lang="ru-RU" sz="2400" b="1" dirty="0"/>
              <a:t> </a:t>
            </a:r>
            <a:r>
              <a:rPr lang="ru-RU" sz="2400" b="1" dirty="0" err="1"/>
              <a:t>інтересів</a:t>
            </a:r>
            <a:r>
              <a:rPr lang="ru-RU" sz="2400" b="1" dirty="0"/>
              <a:t> </a:t>
            </a:r>
            <a:r>
              <a:rPr lang="ru-RU" sz="2400" b="1" dirty="0" err="1"/>
              <a:t>педагогічних</a:t>
            </a:r>
            <a:r>
              <a:rPr lang="ru-RU" sz="2400" b="1" dirty="0"/>
              <a:t> </a:t>
            </a:r>
            <a:r>
              <a:rPr lang="ru-RU" sz="2400" b="1" dirty="0" err="1"/>
              <a:t>працівників</a:t>
            </a:r>
            <a:r>
              <a:rPr lang="ru-RU" sz="2400" b="1" dirty="0"/>
              <a:t>, </a:t>
            </a:r>
            <a:r>
              <a:rPr lang="ru-RU" sz="2400" b="1" dirty="0" err="1"/>
              <a:t>адже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їхньої</a:t>
            </a:r>
            <a:r>
              <a:rPr lang="ru-RU" sz="2400" b="1" dirty="0"/>
              <a:t> </a:t>
            </a:r>
            <a:r>
              <a:rPr lang="ru-RU" sz="2400" b="1" dirty="0" err="1"/>
              <a:t>безпосередньої</a:t>
            </a:r>
            <a:r>
              <a:rPr lang="ru-RU" sz="2400" b="1" dirty="0"/>
              <a:t> </a:t>
            </a:r>
            <a:r>
              <a:rPr lang="ru-RU" sz="2400" b="1" dirty="0" err="1"/>
              <a:t>діяльності</a:t>
            </a:r>
            <a:r>
              <a:rPr lang="ru-RU" sz="2400" b="1" dirty="0"/>
              <a:t> </a:t>
            </a:r>
            <a:r>
              <a:rPr lang="ru-RU" sz="2400" b="1" dirty="0" err="1"/>
              <a:t>залежить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будуть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 </a:t>
            </a:r>
            <a:r>
              <a:rPr lang="ru-RU" sz="2400" b="1" dirty="0" err="1"/>
              <a:t>щасливі</a:t>
            </a:r>
            <a:r>
              <a:rPr lang="ru-RU" sz="2400" b="1" dirty="0"/>
              <a:t>, </a:t>
            </a:r>
            <a:r>
              <a:rPr lang="ru-RU" sz="2400" b="1" dirty="0" err="1"/>
              <a:t>доглянуті</a:t>
            </a:r>
            <a:r>
              <a:rPr lang="ru-RU" sz="2400" b="1" dirty="0"/>
              <a:t>, </a:t>
            </a:r>
            <a:r>
              <a:rPr lang="ru-RU" sz="2400" b="1" dirty="0" err="1"/>
              <a:t>розвинуті</a:t>
            </a:r>
            <a:r>
              <a:rPr lang="ru-RU" sz="2400" b="1" dirty="0"/>
              <a:t>, </a:t>
            </a:r>
            <a:r>
              <a:rPr lang="ru-RU" sz="2400" b="1" dirty="0" err="1"/>
              <a:t>виховані</a:t>
            </a:r>
            <a:r>
              <a:rPr lang="ru-RU" sz="2400" b="1" dirty="0"/>
              <a:t> та </a:t>
            </a:r>
            <a:r>
              <a:rPr lang="ru-RU" sz="2400" b="1" dirty="0" err="1"/>
              <a:t>навчені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33" y="260648"/>
            <a:ext cx="8640960" cy="58477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новації</a:t>
            </a:r>
            <a:r>
              <a:rPr lang="ru-RU" sz="3200" b="1" dirty="0"/>
              <a:t> закону про </a:t>
            </a:r>
            <a:r>
              <a:rPr lang="ru-RU" sz="3200" b="1" dirty="0" err="1"/>
              <a:t>дошкільну</a:t>
            </a:r>
            <a:r>
              <a:rPr lang="ru-RU" sz="3200" b="1" dirty="0"/>
              <a:t> </a:t>
            </a:r>
            <a:r>
              <a:rPr lang="ru-RU" sz="3200" b="1" dirty="0" err="1"/>
              <a:t>освіту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9835" y="3794025"/>
            <a:ext cx="2880320" cy="24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46209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4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94" y="1281926"/>
            <a:ext cx="5273090" cy="71846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429" y="697151"/>
            <a:ext cx="8640960" cy="58477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новації</a:t>
            </a:r>
            <a:r>
              <a:rPr lang="ru-RU" sz="3200" b="1" dirty="0"/>
              <a:t> закону про </a:t>
            </a:r>
            <a:r>
              <a:rPr lang="ru-RU" sz="3200" b="1" dirty="0" err="1"/>
              <a:t>дошкільну</a:t>
            </a:r>
            <a:r>
              <a:rPr lang="ru-RU" sz="3200" b="1" dirty="0"/>
              <a:t> </a:t>
            </a:r>
            <a:r>
              <a:rPr lang="ru-RU" sz="3200" b="1" dirty="0" err="1"/>
              <a:t>освіту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429" y="1641159"/>
            <a:ext cx="6664571" cy="138499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2800" b="1" dirty="0"/>
              <a:t>Друга </a:t>
            </a:r>
            <a:r>
              <a:rPr lang="ru-RU" sz="2800" b="1" dirty="0" err="1"/>
              <a:t>ключова</a:t>
            </a:r>
            <a:r>
              <a:rPr lang="ru-RU" sz="2800" b="1" dirty="0"/>
              <a:t> </a:t>
            </a:r>
            <a:r>
              <a:rPr lang="ru-RU" sz="2800" b="1" dirty="0" err="1"/>
              <a:t>новація</a:t>
            </a:r>
            <a:r>
              <a:rPr lang="ru-RU" sz="2800" b="1" dirty="0"/>
              <a:t> закону 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/>
              <a:t> </a:t>
            </a:r>
            <a:r>
              <a:rPr lang="ru-RU" sz="2800" b="1" dirty="0" err="1"/>
              <a:t>забезпечення</a:t>
            </a:r>
            <a:r>
              <a:rPr lang="ru-RU" sz="2800" b="1" dirty="0"/>
              <a:t> </a:t>
            </a:r>
            <a:r>
              <a:rPr lang="ru-RU" sz="2800" b="1" dirty="0" err="1"/>
              <a:t>безпеки</a:t>
            </a:r>
            <a:r>
              <a:rPr lang="ru-RU" sz="2800" b="1" dirty="0"/>
              <a:t> та </a:t>
            </a:r>
            <a:r>
              <a:rPr lang="ru-RU" sz="2800" b="1" dirty="0" err="1"/>
              <a:t>зміцнення</a:t>
            </a:r>
            <a:r>
              <a:rPr lang="ru-RU" sz="2800" b="1" dirty="0"/>
              <a:t> </a:t>
            </a:r>
            <a:r>
              <a:rPr lang="ru-RU" sz="2800" b="1" dirty="0" err="1"/>
              <a:t>здоров'я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дитини</a:t>
            </a:r>
            <a:r>
              <a:rPr lang="ru-RU" sz="2800" b="1" dirty="0"/>
              <a:t>, шляхом: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461" y="3662385"/>
            <a:ext cx="833345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чіткого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визначення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термінів</a:t>
            </a:r>
            <a:r>
              <a:rPr lang="ru-RU" sz="2400" b="1" i="1" dirty="0">
                <a:solidFill>
                  <a:srgbClr val="0000CC"/>
                </a:solidFill>
              </a:rPr>
              <a:t> "</a:t>
            </a:r>
            <a:r>
              <a:rPr lang="ru-RU" sz="2400" b="1" i="1" dirty="0" err="1">
                <a:solidFill>
                  <a:srgbClr val="0000CC"/>
                </a:solidFill>
              </a:rPr>
              <a:t>безпечне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освітнє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середовище</a:t>
            </a:r>
            <a:r>
              <a:rPr lang="ru-RU" sz="2400" b="1" i="1" dirty="0">
                <a:solidFill>
                  <a:srgbClr val="0000CC"/>
                </a:solidFill>
              </a:rPr>
              <a:t>" і "</a:t>
            </a:r>
            <a:r>
              <a:rPr lang="ru-RU" sz="2400" b="1" i="1" dirty="0" err="1">
                <a:solidFill>
                  <a:srgbClr val="0000CC"/>
                </a:solidFill>
              </a:rPr>
              <a:t>здорове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освітнє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середовище</a:t>
            </a:r>
            <a:r>
              <a:rPr lang="ru-RU" sz="2400" b="1" i="1" dirty="0">
                <a:solidFill>
                  <a:srgbClr val="0000CC"/>
                </a:solidFill>
              </a:rPr>
              <a:t>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429" y="4688147"/>
            <a:ext cx="8326337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покладення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обов'язків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щодо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створення</a:t>
            </a:r>
            <a:r>
              <a:rPr lang="ru-RU" sz="2400" b="1" i="1" dirty="0">
                <a:solidFill>
                  <a:srgbClr val="0000CC"/>
                </a:solidFill>
              </a:rPr>
              <a:t>, контролю за </a:t>
            </a:r>
            <a:r>
              <a:rPr lang="ru-RU" sz="2400" b="1" i="1" dirty="0" err="1">
                <a:solidFill>
                  <a:srgbClr val="0000CC"/>
                </a:solidFill>
              </a:rPr>
              <a:t>створенням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  <a:r>
              <a:rPr lang="ru-RU" sz="2400" b="1" i="1" dirty="0" err="1">
                <a:solidFill>
                  <a:srgbClr val="0000CC"/>
                </a:solidFill>
              </a:rPr>
              <a:t>забезпечення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функціонування</a:t>
            </a:r>
            <a:r>
              <a:rPr lang="ru-RU" sz="2400" b="1" i="1" dirty="0">
                <a:solidFill>
                  <a:srgbClr val="0000CC"/>
                </a:solidFill>
              </a:rPr>
              <a:t> такого </a:t>
            </a:r>
            <a:r>
              <a:rPr lang="ru-RU" sz="2400" b="1" i="1" dirty="0" err="1">
                <a:solidFill>
                  <a:srgbClr val="0000CC"/>
                </a:solidFill>
              </a:rPr>
              <a:t>середовища</a:t>
            </a:r>
            <a:r>
              <a:rPr lang="ru-RU" sz="2400" b="1" i="1" dirty="0">
                <a:solidFill>
                  <a:srgbClr val="0000CC"/>
                </a:solidFill>
              </a:rPr>
              <a:t> на </a:t>
            </a:r>
            <a:r>
              <a:rPr lang="ru-RU" sz="2400" b="1" i="1" dirty="0" err="1">
                <a:solidFill>
                  <a:srgbClr val="0000CC"/>
                </a:solidFill>
              </a:rPr>
              <a:t>засновників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  <a:r>
              <a:rPr lang="ru-RU" sz="2400" b="1" i="1" dirty="0" err="1">
                <a:solidFill>
                  <a:srgbClr val="0000CC"/>
                </a:solidFill>
              </a:rPr>
              <a:t>керівників</a:t>
            </a:r>
            <a:r>
              <a:rPr lang="ru-RU" sz="2400" b="1" i="1" dirty="0">
                <a:solidFill>
                  <a:srgbClr val="0000CC"/>
                </a:solidFill>
              </a:rPr>
              <a:t> і 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працівників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відповідних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суб'єктів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освітньої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діяльності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5" y="1476691"/>
            <a:ext cx="2404132" cy="209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04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94" y="1281926"/>
            <a:ext cx="5273090" cy="71846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429" y="697151"/>
            <a:ext cx="8640960" cy="58477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новації</a:t>
            </a:r>
            <a:r>
              <a:rPr lang="ru-RU" sz="3200" b="1" dirty="0"/>
              <a:t> закону про </a:t>
            </a:r>
            <a:r>
              <a:rPr lang="ru-RU" sz="3200" b="1" dirty="0" err="1"/>
              <a:t>дошкільну</a:t>
            </a:r>
            <a:r>
              <a:rPr lang="ru-RU" sz="3200" b="1" dirty="0"/>
              <a:t> </a:t>
            </a:r>
            <a:r>
              <a:rPr lang="ru-RU" sz="3200" b="1" dirty="0" err="1"/>
              <a:t>освіту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30" y="1939751"/>
            <a:ext cx="8255302" cy="36731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гарантування</a:t>
            </a:r>
            <a:r>
              <a:rPr lang="ru-RU" sz="2400" b="1" i="1" dirty="0">
                <a:solidFill>
                  <a:srgbClr val="0000CC"/>
                </a:solidFill>
              </a:rPr>
              <a:t> кожному </a:t>
            </a:r>
            <a:r>
              <a:rPr lang="ru-RU" sz="2400" b="1" i="1" dirty="0" err="1">
                <a:solidFill>
                  <a:srgbClr val="0000CC"/>
                </a:solidFill>
              </a:rPr>
              <a:t>вихованцю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закладі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безпеки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психолого-</a:t>
            </a:r>
            <a:r>
              <a:rPr lang="ru-RU" sz="2400" b="1" i="1" dirty="0" err="1">
                <a:solidFill>
                  <a:srgbClr val="0000CC"/>
                </a:solidFill>
              </a:rPr>
              <a:t>педагогічного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супроводу</a:t>
            </a:r>
            <a:r>
              <a:rPr lang="ru-RU" sz="2400" b="1" i="1" dirty="0">
                <a:solidFill>
                  <a:srgbClr val="0000CC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а </a:t>
            </a:r>
            <a:r>
              <a:rPr lang="ru-RU" sz="2400" b="1" i="1" dirty="0" err="1">
                <a:solidFill>
                  <a:srgbClr val="0000CC"/>
                </a:solidFill>
              </a:rPr>
              <a:t>також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разі</a:t>
            </a:r>
            <a:r>
              <a:rPr lang="ru-RU" sz="2400" b="1" i="1" dirty="0">
                <a:solidFill>
                  <a:srgbClr val="0000CC"/>
                </a:solidFill>
              </a:rPr>
              <a:t> потреби </a:t>
            </a: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- </a:t>
            </a:r>
            <a:r>
              <a:rPr lang="ru-RU" sz="2400" b="1" i="1" dirty="0" err="1">
                <a:solidFill>
                  <a:srgbClr val="0000CC"/>
                </a:solidFill>
              </a:rPr>
              <a:t>надання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домедичної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допомоги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D66EE2-8C56-4F98-ACAA-90D8B481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573016"/>
            <a:ext cx="25202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1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94" y="1281926"/>
            <a:ext cx="5273090" cy="71846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429" y="697151"/>
            <a:ext cx="8640960" cy="58477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новації</a:t>
            </a:r>
            <a:r>
              <a:rPr lang="ru-RU" sz="3200" b="1" dirty="0"/>
              <a:t> закону про </a:t>
            </a:r>
            <a:r>
              <a:rPr lang="ru-RU" sz="3200" b="1" dirty="0" err="1"/>
              <a:t>дошкільну</a:t>
            </a:r>
            <a:r>
              <a:rPr lang="ru-RU" sz="3200" b="1" dirty="0"/>
              <a:t> </a:t>
            </a:r>
            <a:r>
              <a:rPr lang="ru-RU" sz="3200" b="1" dirty="0" err="1"/>
              <a:t>освіту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429" y="2348880"/>
            <a:ext cx="4954635" cy="37856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обов'язку</a:t>
            </a:r>
            <a:r>
              <a:rPr lang="ru-RU" sz="2400" b="1" i="1" dirty="0">
                <a:solidFill>
                  <a:srgbClr val="0000CC"/>
                </a:solidFill>
              </a:rPr>
              <a:t> для </a:t>
            </a:r>
            <a:r>
              <a:rPr lang="ru-RU" sz="2400" b="1" i="1" dirty="0" err="1">
                <a:solidFill>
                  <a:srgbClr val="0000CC"/>
                </a:solidFill>
              </a:rPr>
              <a:t>закладів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систематично </a:t>
            </a:r>
            <a:r>
              <a:rPr lang="ru-RU" sz="2400" b="1" i="1" dirty="0" err="1">
                <a:solidFill>
                  <a:srgbClr val="0000CC"/>
                </a:solidFill>
              </a:rPr>
              <a:t>здійснювати</a:t>
            </a:r>
            <a:r>
              <a:rPr lang="ru-RU" sz="2400" b="1" i="1" dirty="0">
                <a:solidFill>
                  <a:srgbClr val="0000CC"/>
                </a:solidFill>
              </a:rPr>
              <a:t> заходи з </a:t>
            </a:r>
            <a:r>
              <a:rPr lang="ru-RU" sz="2400" b="1" i="1" dirty="0" err="1">
                <a:solidFill>
                  <a:srgbClr val="0000CC"/>
                </a:solidFill>
              </a:rPr>
              <a:t>охорони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здоров'я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вихованців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EF329-470F-494A-A60D-5E9EDA4D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88" y="1844824"/>
            <a:ext cx="3180964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0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394" y="404763"/>
            <a:ext cx="5273090" cy="71846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429" y="404763"/>
            <a:ext cx="8640960" cy="584775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ru-RU" sz="3200" b="1" dirty="0" err="1"/>
              <a:t>Ключові</a:t>
            </a:r>
            <a:r>
              <a:rPr lang="ru-RU" sz="3200" b="1" dirty="0"/>
              <a:t> </a:t>
            </a:r>
            <a:r>
              <a:rPr lang="ru-RU" sz="3200" b="1" dirty="0" err="1"/>
              <a:t>новації</a:t>
            </a:r>
            <a:r>
              <a:rPr lang="ru-RU" sz="3200" b="1" dirty="0"/>
              <a:t> закону про </a:t>
            </a:r>
            <a:r>
              <a:rPr lang="ru-RU" sz="3200" b="1" dirty="0" err="1"/>
              <a:t>дошкільну</a:t>
            </a:r>
            <a:r>
              <a:rPr lang="ru-RU" sz="3200" b="1" dirty="0"/>
              <a:t> </a:t>
            </a:r>
            <a:r>
              <a:rPr lang="ru-RU" sz="3200" b="1" dirty="0" err="1"/>
              <a:t>освіту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428" y="1139253"/>
            <a:ext cx="3820763" cy="51504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врегулювання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питань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забезпечення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дітей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якісним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харчуванням</a:t>
            </a:r>
            <a:r>
              <a:rPr lang="ru-RU" sz="2400" b="1" i="1" dirty="0">
                <a:solidFill>
                  <a:srgbClr val="0000CC"/>
                </a:solidFill>
              </a:rPr>
              <a:t> - з </a:t>
            </a:r>
            <a:r>
              <a:rPr lang="ru-RU" sz="2400" b="1" i="1" dirty="0" err="1">
                <a:solidFill>
                  <a:srgbClr val="0000CC"/>
                </a:solidFill>
              </a:rPr>
              <a:t>урахуванням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вимог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щодо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безпечності</a:t>
            </a:r>
            <a:r>
              <a:rPr lang="ru-RU" sz="2400" b="1" i="1" dirty="0">
                <a:solidFill>
                  <a:srgbClr val="0000CC"/>
                </a:solidFill>
              </a:rPr>
              <a:t> та </a:t>
            </a:r>
            <a:r>
              <a:rPr lang="ru-RU" sz="2400" b="1" i="1" dirty="0" err="1">
                <a:solidFill>
                  <a:srgbClr val="0000CC"/>
                </a:solidFill>
              </a:rPr>
              <a:t>якості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харчових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продуктів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340768"/>
            <a:ext cx="4024392" cy="51504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прямої</a:t>
            </a:r>
            <a:r>
              <a:rPr lang="ru-RU" sz="2400" b="1" i="1" dirty="0">
                <a:solidFill>
                  <a:srgbClr val="0000CC"/>
                </a:solidFill>
              </a:rPr>
              <a:t> заборони </a:t>
            </a:r>
            <a:r>
              <a:rPr lang="ru-RU" sz="2400" b="1" i="1" dirty="0" err="1">
                <a:solidFill>
                  <a:srgbClr val="0000CC"/>
                </a:solidFill>
              </a:rPr>
              <a:t>роботи</a:t>
            </a:r>
            <a:r>
              <a:rPr lang="ru-RU" sz="2400" b="1" i="1" dirty="0">
                <a:solidFill>
                  <a:srgbClr val="0000CC"/>
                </a:solidFill>
              </a:rPr>
              <a:t> в </a:t>
            </a:r>
            <a:r>
              <a:rPr lang="ru-RU" sz="2400" b="1" i="1" dirty="0" err="1">
                <a:solidFill>
                  <a:srgbClr val="0000CC"/>
                </a:solidFill>
              </a:rPr>
              <a:t>дитячих</a:t>
            </a:r>
            <a:r>
              <a:rPr lang="ru-RU" sz="2400" b="1" i="1" dirty="0">
                <a:solidFill>
                  <a:srgbClr val="0000CC"/>
                </a:solidFill>
              </a:rPr>
              <a:t> садках </a:t>
            </a:r>
            <a:r>
              <a:rPr lang="ru-RU" sz="2400" b="1" i="1" dirty="0" err="1">
                <a:solidFill>
                  <a:srgbClr val="0000CC"/>
                </a:solidFill>
              </a:rPr>
              <a:t>певним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категоріям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громадян</a:t>
            </a:r>
            <a:endParaRPr lang="ru-RU" sz="2400" b="1" i="1" dirty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400" b="1" i="1" dirty="0">
                <a:solidFill>
                  <a:srgbClr val="0000CC"/>
                </a:solidFill>
              </a:rPr>
              <a:t> (</a:t>
            </a:r>
            <a:r>
              <a:rPr lang="ru-RU" sz="2400" b="1" i="1" dirty="0" err="1">
                <a:solidFill>
                  <a:srgbClr val="0000CC"/>
                </a:solidFill>
              </a:rPr>
              <a:t>їхній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перелік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визначено</a:t>
            </a:r>
            <a:r>
              <a:rPr lang="ru-RU" sz="2400" b="1" i="1" dirty="0">
                <a:solidFill>
                  <a:srgbClr val="0000CC"/>
                </a:solidFill>
              </a:rPr>
              <a:t> у </a:t>
            </a:r>
            <a:r>
              <a:rPr lang="ru-RU" sz="2400" b="1" i="1" dirty="0" err="1">
                <a:solidFill>
                  <a:srgbClr val="0000CC"/>
                </a:solidFill>
              </a:rPr>
              <a:t>частині</a:t>
            </a:r>
            <a:r>
              <a:rPr lang="ru-RU" sz="2400" b="1" i="1" dirty="0">
                <a:solidFill>
                  <a:srgbClr val="0000CC"/>
                </a:solidFill>
              </a:rPr>
              <a:t> 3 </a:t>
            </a:r>
            <a:r>
              <a:rPr lang="ru-RU" sz="2400" b="1" i="1" dirty="0" err="1">
                <a:solidFill>
                  <a:srgbClr val="0000CC"/>
                </a:solidFill>
              </a:rPr>
              <a:t>статті</a:t>
            </a:r>
            <a:r>
              <a:rPr lang="ru-RU" sz="2400" b="1" i="1" dirty="0">
                <a:solidFill>
                  <a:srgbClr val="0000CC"/>
                </a:solidFill>
              </a:rPr>
              <a:t> 25 закону)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B60C2-563B-43CB-B69D-7E1B863241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939" y="5308554"/>
            <a:ext cx="2002730" cy="13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4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37866"/>
            <a:ext cx="7992888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800" b="1" i="1" dirty="0">
                <a:solidFill>
                  <a:srgbClr val="0000CC"/>
                </a:solidFill>
              </a:rPr>
              <a:t>  </a:t>
            </a:r>
            <a:r>
              <a:rPr lang="ru-RU" sz="2800" b="1" i="1" dirty="0" err="1">
                <a:solidFill>
                  <a:srgbClr val="0000CC"/>
                </a:solidFill>
              </a:rPr>
              <a:t>гарантування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кожній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дитині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здобуття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освіти</a:t>
            </a:r>
            <a:r>
              <a:rPr lang="ru-RU" sz="2800" b="1" i="1" dirty="0">
                <a:solidFill>
                  <a:srgbClr val="0000CC"/>
                </a:solidFill>
              </a:rPr>
              <a:t> в максимально </a:t>
            </a:r>
            <a:r>
              <a:rPr lang="ru-RU" sz="2800" b="1" i="1" dirty="0" err="1">
                <a:solidFill>
                  <a:srgbClr val="0000CC"/>
                </a:solidFill>
              </a:rPr>
              <a:t>наближеному</a:t>
            </a:r>
            <a:r>
              <a:rPr lang="ru-RU" sz="2800" b="1" i="1" dirty="0">
                <a:solidFill>
                  <a:srgbClr val="0000CC"/>
                </a:solidFill>
              </a:rPr>
              <a:t> до </a:t>
            </a:r>
            <a:r>
              <a:rPr lang="ru-RU" sz="2800" b="1" i="1" dirty="0" err="1">
                <a:solidFill>
                  <a:srgbClr val="0000CC"/>
                </a:solidFill>
              </a:rPr>
              <a:t>її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місця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проживання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комунальному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закладі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або</a:t>
            </a:r>
            <a:r>
              <a:rPr lang="ru-RU" sz="2800" b="1" i="1" dirty="0">
                <a:solidFill>
                  <a:srgbClr val="0000CC"/>
                </a:solidFill>
              </a:rPr>
              <a:t> в </a:t>
            </a:r>
            <a:r>
              <a:rPr lang="ru-RU" sz="2800" b="1" i="1" dirty="0" err="1">
                <a:solidFill>
                  <a:srgbClr val="0000CC"/>
                </a:solidFill>
              </a:rPr>
              <a:t>іншому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ü"/>
            </a:pPr>
            <a:r>
              <a:rPr lang="ru-RU" sz="2800" b="1" i="1" dirty="0">
                <a:solidFill>
                  <a:srgbClr val="0000CC"/>
                </a:solidFill>
              </a:rPr>
              <a:t>(за принципом "</a:t>
            </a:r>
            <a:r>
              <a:rPr lang="ru-RU" sz="2800" b="1" i="1" dirty="0" err="1">
                <a:solidFill>
                  <a:srgbClr val="0000CC"/>
                </a:solidFill>
              </a:rPr>
              <a:t>гроші</a:t>
            </a:r>
            <a:r>
              <a:rPr lang="ru-RU" sz="2800" b="1" i="1" dirty="0">
                <a:solidFill>
                  <a:srgbClr val="0000CC"/>
                </a:solidFill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</a:rPr>
              <a:t>ходять</a:t>
            </a:r>
            <a:r>
              <a:rPr lang="ru-RU" sz="2800" b="1" i="1" dirty="0">
                <a:solidFill>
                  <a:srgbClr val="0000CC"/>
                </a:solidFill>
              </a:rPr>
              <a:t> за </a:t>
            </a:r>
            <a:r>
              <a:rPr lang="ru-RU" sz="2800" b="1" i="1" dirty="0" err="1">
                <a:solidFill>
                  <a:srgbClr val="0000CC"/>
                </a:solidFill>
              </a:rPr>
              <a:t>дитиною</a:t>
            </a:r>
            <a:r>
              <a:rPr lang="ru-RU" sz="2800" b="1" i="1" dirty="0">
                <a:solidFill>
                  <a:srgbClr val="0000CC"/>
                </a:solidFill>
              </a:rPr>
              <a:t>")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BE9D5-077B-48F3-96F3-3DAF849D9A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598" y="2780928"/>
            <a:ext cx="190985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uk-UA" sz="3200" b="1" dirty="0"/>
              <a:t>Забезпечення конституційної гарантії щодо доступності дошкільної освіти</a:t>
            </a:r>
            <a:r>
              <a:rPr lang="uk-UA" sz="3200" dirty="0"/>
              <a:t>: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56230"/>
            <a:ext cx="6840760" cy="21957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чітких</a:t>
            </a:r>
            <a:r>
              <a:rPr lang="ru-RU" sz="2400" b="1" i="1" dirty="0">
                <a:solidFill>
                  <a:srgbClr val="0000CC"/>
                </a:solidFill>
              </a:rPr>
              <a:t> правил </a:t>
            </a:r>
            <a:r>
              <a:rPr lang="ru-RU" sz="2400" b="1" i="1" dirty="0" err="1">
                <a:solidFill>
                  <a:srgbClr val="0000CC"/>
                </a:solidFill>
              </a:rPr>
              <a:t>щодо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черговості</a:t>
            </a:r>
            <a:r>
              <a:rPr lang="ru-RU" sz="2400" b="1" i="1" dirty="0">
                <a:solidFill>
                  <a:srgbClr val="0000CC"/>
                </a:solidFill>
              </a:rPr>
              <a:t> та </a:t>
            </a:r>
            <a:r>
              <a:rPr lang="ru-RU" sz="2400" b="1" i="1" dirty="0" err="1">
                <a:solidFill>
                  <a:srgbClr val="0000CC"/>
                </a:solidFill>
              </a:rPr>
              <a:t>основних</a:t>
            </a:r>
            <a:r>
              <a:rPr lang="ru-RU" sz="2400" b="1" i="1" dirty="0">
                <a:solidFill>
                  <a:srgbClr val="0000CC"/>
                </a:solidFill>
              </a:rPr>
              <a:t> правил </a:t>
            </a:r>
            <a:r>
              <a:rPr lang="ru-RU" sz="2400" b="1" i="1" dirty="0" err="1">
                <a:solidFill>
                  <a:srgbClr val="0000CC"/>
                </a:solidFill>
              </a:rPr>
              <a:t>зарахування</a:t>
            </a:r>
            <a:r>
              <a:rPr lang="ru-RU" sz="2400" b="1" i="1" dirty="0">
                <a:solidFill>
                  <a:srgbClr val="0000CC"/>
                </a:solidFill>
              </a:rPr>
              <a:t> до </a:t>
            </a:r>
            <a:r>
              <a:rPr lang="ru-RU" sz="2400" b="1" i="1" dirty="0" err="1">
                <a:solidFill>
                  <a:srgbClr val="0000CC"/>
                </a:solidFill>
              </a:rPr>
              <a:t>комунальних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закладів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817457"/>
            <a:ext cx="6624736" cy="29344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i="1" dirty="0" err="1">
                <a:solidFill>
                  <a:srgbClr val="0000CC"/>
                </a:solidFill>
              </a:rPr>
              <a:t>встановлення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обов'язковості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здобуття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дошкільної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освіти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дітьми</a:t>
            </a:r>
            <a:r>
              <a:rPr lang="ru-RU" sz="2400" b="1" i="1" dirty="0">
                <a:solidFill>
                  <a:srgbClr val="0000CC"/>
                </a:solidFill>
              </a:rPr>
              <a:t> старшого </a:t>
            </a:r>
            <a:r>
              <a:rPr lang="ru-RU" sz="2400" b="1" i="1" dirty="0" err="1">
                <a:solidFill>
                  <a:srgbClr val="0000CC"/>
                </a:solidFill>
              </a:rPr>
              <a:t>дошкільного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віку</a:t>
            </a:r>
            <a:r>
              <a:rPr lang="ru-RU" sz="2400" b="1" i="1" dirty="0">
                <a:solidFill>
                  <a:srgbClr val="0000CC"/>
                </a:solidFill>
              </a:rPr>
              <a:t> </a:t>
            </a:r>
            <a:r>
              <a:rPr lang="ru-RU" sz="2400" b="1" i="1" dirty="0" err="1">
                <a:solidFill>
                  <a:srgbClr val="0000CC"/>
                </a:solidFill>
              </a:rPr>
              <a:t>відповідно</a:t>
            </a:r>
            <a:r>
              <a:rPr lang="ru-RU" sz="2400" b="1" i="1" dirty="0">
                <a:solidFill>
                  <a:srgbClr val="0000CC"/>
                </a:solidFill>
              </a:rPr>
              <a:t> до державного стандарту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2746DC-13A1-4B69-B4A3-5E8A4710B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060848"/>
            <a:ext cx="2664296" cy="2016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C59489-F72B-4945-92DD-C0319B56E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3" y="3852619"/>
            <a:ext cx="184364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1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589</TotalTime>
  <Words>934</Words>
  <Application>Microsoft Office PowerPoint</Application>
  <PresentationFormat>Екран (4:3)</PresentationFormat>
  <Paragraphs>123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Times New Roman</vt:lpstr>
      <vt:lpstr>Wingdings</vt:lpstr>
      <vt:lpstr>Wingdings 2</vt:lpstr>
      <vt:lpstr>Wingdings 3</vt:lpstr>
      <vt:lpstr>Тема1</vt:lpstr>
      <vt:lpstr>Презентація PowerPoint</vt:lpstr>
      <vt:lpstr>З 1 січня 2025 року в Україні "запрацював"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126</cp:revision>
  <dcterms:created xsi:type="dcterms:W3CDTF">2024-01-15T13:30:00Z</dcterms:created>
  <dcterms:modified xsi:type="dcterms:W3CDTF">2025-02-28T10:52:24Z</dcterms:modified>
</cp:coreProperties>
</file>